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Roboto"/>
      <p:regular r:id="rId26"/>
      <p:bold r:id="rId27"/>
      <p:italic r:id="rId28"/>
      <p:boldItalic r:id="rId29"/>
    </p:embeddedFont>
    <p:embeddedFont>
      <p:font typeface="Urbanist Light"/>
      <p:regular r:id="rId30"/>
      <p:bold r:id="rId31"/>
      <p:italic r:id="rId32"/>
      <p:boldItalic r:id="rId33"/>
    </p:embeddedFont>
    <p:embeddedFont>
      <p:font typeface="Urbanist SemiBold"/>
      <p:regular r:id="rId34"/>
      <p:bold r:id="rId35"/>
      <p:italic r:id="rId36"/>
      <p:boldItalic r:id="rId37"/>
    </p:embeddedFont>
    <p:embeddedFont>
      <p:font typeface="Urbanist"/>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Stephen Bav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Urbanist-italic.fntdata"/><Relationship Id="rId20" Type="http://schemas.openxmlformats.org/officeDocument/2006/relationships/slide" Target="slides/slide14.xml"/><Relationship Id="rId41" Type="http://schemas.openxmlformats.org/officeDocument/2006/relationships/font" Target="fonts/Urbanist-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Roboto-regular.fntdata"/><Relationship Id="rId25" Type="http://schemas.openxmlformats.org/officeDocument/2006/relationships/slide" Target="slides/slide19.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rbanistLight-bold.fntdata"/><Relationship Id="rId30" Type="http://schemas.openxmlformats.org/officeDocument/2006/relationships/font" Target="fonts/UrbanistLight-regular.fntdata"/><Relationship Id="rId11" Type="http://schemas.openxmlformats.org/officeDocument/2006/relationships/slide" Target="slides/slide5.xml"/><Relationship Id="rId33" Type="http://schemas.openxmlformats.org/officeDocument/2006/relationships/font" Target="fonts/UrbanistLight-boldItalic.fntdata"/><Relationship Id="rId10" Type="http://schemas.openxmlformats.org/officeDocument/2006/relationships/slide" Target="slides/slide4.xml"/><Relationship Id="rId32" Type="http://schemas.openxmlformats.org/officeDocument/2006/relationships/font" Target="fonts/UrbanistLight-italic.fntdata"/><Relationship Id="rId13" Type="http://schemas.openxmlformats.org/officeDocument/2006/relationships/slide" Target="slides/slide7.xml"/><Relationship Id="rId35" Type="http://schemas.openxmlformats.org/officeDocument/2006/relationships/font" Target="fonts/UrbanistSemiBold-bold.fntdata"/><Relationship Id="rId12" Type="http://schemas.openxmlformats.org/officeDocument/2006/relationships/slide" Target="slides/slide6.xml"/><Relationship Id="rId34" Type="http://schemas.openxmlformats.org/officeDocument/2006/relationships/font" Target="fonts/UrbanistSemiBold-regular.fntdata"/><Relationship Id="rId15" Type="http://schemas.openxmlformats.org/officeDocument/2006/relationships/slide" Target="slides/slide9.xml"/><Relationship Id="rId37" Type="http://schemas.openxmlformats.org/officeDocument/2006/relationships/font" Target="fonts/UrbanistSemiBold-boldItalic.fntdata"/><Relationship Id="rId14" Type="http://schemas.openxmlformats.org/officeDocument/2006/relationships/slide" Target="slides/slide8.xml"/><Relationship Id="rId36" Type="http://schemas.openxmlformats.org/officeDocument/2006/relationships/font" Target="fonts/UrbanistSemiBold-italic.fntdata"/><Relationship Id="rId17" Type="http://schemas.openxmlformats.org/officeDocument/2006/relationships/slide" Target="slides/slide11.xml"/><Relationship Id="rId39" Type="http://schemas.openxmlformats.org/officeDocument/2006/relationships/font" Target="fonts/Urbanist-bold.fntdata"/><Relationship Id="rId16" Type="http://schemas.openxmlformats.org/officeDocument/2006/relationships/slide" Target="slides/slide10.xml"/><Relationship Id="rId38" Type="http://schemas.openxmlformats.org/officeDocument/2006/relationships/font" Target="fonts/Urbanist-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5-12-12T13:41:48.627">
    <p:pos x="0" y="0"/>
    <p:text>Merge the Fusion Team and FDE concepts under The Integrated Pod. The FDE model is simply a temporary, high-touch engagement of the Integrated Pod to solve a specific high-ROI problem where proximity is necessary. This keeps the organizational structure lean.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5-12-12T13:53:59.943">
    <p:pos x="0" y="0"/>
    <p:text>The goal of the pod is to have the product/engineer so close the product can work live with the engineer, even if they may not be a good Vide Coder. Setting the requirement of a business persona to be successful at Vibe Coding is ambiguous as well, as there are many levels of expertise. Clarity needed here to ensure understanding. 
Create a clear transition diagram: BT Vibe Code (Value Validation) to Engineering Loop (Security/Scalability) to Platform (Automated Deployment via Golden Paths). This explicitly links the BT's rapid prototyping to the Engineer's enterprise-scale responsibility.</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5-12-12T13:53:29.911">
    <p:pos x="0" y="0"/>
    <p:text>In third box, adjust to "Deploy Integrated Pod into BUs and utilize the FDE model as a temporary assignment"
Add: Shift from time-based planning (Sprints) to Flow-based planning (Kanban) for all Integrated Product Teams and implement Cycle Time as the primary speed metric.</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US">
                <a:solidFill>
                  <a:schemeClr val="dk1"/>
                </a:solidFill>
              </a:rPr>
              <a:t>Open with the core problem statement: </a:t>
            </a:r>
            <a:r>
              <a:rPr b="1" lang="en-US">
                <a:solidFill>
                  <a:schemeClr val="dk1"/>
                </a:solidFill>
              </a:rPr>
              <a:t>friction</a:t>
            </a:r>
            <a:r>
              <a:rPr lang="en-US">
                <a:solidFill>
                  <a:schemeClr val="dk1"/>
                </a:solidFill>
              </a:rPr>
              <a:t>. Every handoff (business → BA → dev → QA → release) adds latency, translation loss, and queueing.</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Position the deck as a shift from </a:t>
            </a:r>
            <a:r>
              <a:rPr b="1" lang="en-US">
                <a:solidFill>
                  <a:schemeClr val="dk1"/>
                </a:solidFill>
              </a:rPr>
              <a:t>process efficiency</a:t>
            </a:r>
            <a:r>
              <a:rPr lang="en-US">
                <a:solidFill>
                  <a:schemeClr val="dk1"/>
                </a:solidFill>
              </a:rPr>
              <a:t> to </a:t>
            </a:r>
            <a:r>
              <a:rPr b="1" lang="en-US">
                <a:solidFill>
                  <a:schemeClr val="dk1"/>
                </a:solidFill>
              </a:rPr>
              <a:t>business outcome efficiency</a:t>
            </a:r>
            <a:r>
              <a:rPr lang="en-US">
                <a:solidFill>
                  <a:schemeClr val="dk1"/>
                </a:solidFill>
              </a:rPr>
              <a:t> (“did the business move?” vs “did we ship stories?”).</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US">
                <a:solidFill>
                  <a:schemeClr val="dk1"/>
                </a:solidFill>
              </a:rPr>
              <a:t>Set expectation: this is not “replace SAFe everywhere”; it’s </a:t>
            </a:r>
            <a:r>
              <a:rPr b="1" lang="en-US">
                <a:solidFill>
                  <a:schemeClr val="dk1"/>
                </a:solidFill>
              </a:rPr>
              <a:t>use the right delivery mode for the problem shape</a:t>
            </a:r>
            <a:r>
              <a:rPr lang="en-US">
                <a:solidFill>
                  <a:schemeClr val="dk1"/>
                </a:solidFill>
              </a:rPr>
              <a:t>.</a:t>
            </a:r>
            <a:endParaRPr/>
          </a:p>
        </p:txBody>
      </p:sp>
      <p:sp>
        <p:nvSpPr>
          <p:cNvPr id="94" name="Google Shape;9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Simple framing:</a:t>
            </a:r>
            <a:br>
              <a:rPr lang="en-US"/>
            </a:br>
            <a:endParaRPr/>
          </a:p>
          <a:p>
            <a:pPr indent="-298450" lvl="0" marL="457200" rtl="0" algn="l">
              <a:lnSpc>
                <a:spcPct val="115000"/>
              </a:lnSpc>
              <a:spcBef>
                <a:spcPts val="1200"/>
              </a:spcBef>
              <a:spcAft>
                <a:spcPts val="0"/>
              </a:spcAft>
              <a:buClr>
                <a:schemeClr val="dk1"/>
              </a:buClr>
              <a:buSzPts val="1100"/>
              <a:buChar char="●"/>
            </a:pPr>
            <a:r>
              <a:rPr lang="en-US"/>
              <a:t>Business unit owns outcomes and funds capacity.</a:t>
            </a:r>
            <a:br>
              <a:rPr lang="en-US"/>
            </a:br>
            <a:r>
              <a:rPr lang="en-US"/>
              <a:t> Accelerating Technology Delivery</a:t>
            </a:r>
            <a:br>
              <a:rPr lang="en-US"/>
            </a:br>
            <a:endParaRPr/>
          </a:p>
          <a:p>
            <a:pPr indent="-298450" lvl="0" marL="457200" rtl="0" algn="l">
              <a:lnSpc>
                <a:spcPct val="115000"/>
              </a:lnSpc>
              <a:spcBef>
                <a:spcPts val="0"/>
              </a:spcBef>
              <a:spcAft>
                <a:spcPts val="0"/>
              </a:spcAft>
              <a:buClr>
                <a:schemeClr val="dk1"/>
              </a:buClr>
              <a:buSzPts val="1100"/>
              <a:buChar char="●"/>
            </a:pPr>
            <a:r>
              <a:rPr lang="en-US"/>
              <a:t>IT verticals own standards + career growth (hardline).</a:t>
            </a:r>
            <a:br>
              <a:rPr lang="en-US"/>
            </a:br>
            <a:r>
              <a:rPr lang="en-US"/>
              <a:t> Accelerating Technology Delivery</a:t>
            </a:r>
            <a:br>
              <a:rPr lang="en-US"/>
            </a:br>
            <a:endParaRPr/>
          </a:p>
          <a:p>
            <a:pPr indent="0" lvl="0" marL="0" rtl="0" algn="l">
              <a:lnSpc>
                <a:spcPct val="115000"/>
              </a:lnSpc>
              <a:spcBef>
                <a:spcPts val="1200"/>
              </a:spcBef>
              <a:spcAft>
                <a:spcPts val="0"/>
              </a:spcAft>
              <a:buNone/>
            </a:pPr>
            <a:r>
              <a:rPr lang="en-US"/>
              <a:t>Tie back to “friction”: this structure reduces friction without losing functional excellence (mentorship, standards).</a:t>
            </a:r>
            <a:br>
              <a:rPr lang="en-US"/>
            </a:br>
            <a:br>
              <a:rPr lang="en-US"/>
            </a:br>
            <a:r>
              <a:rPr lang="en-US"/>
              <a:t>Sprints are an anti-pattern for continuous innovation and product teams. Focus should be on managing Work-In-Progress (WIP) and reducing Cycle Time to ensure continuous value delivery.</a:t>
            </a:r>
            <a:endParaRPr/>
          </a:p>
        </p:txBody>
      </p:sp>
      <p:sp>
        <p:nvSpPr>
          <p:cNvPr id="217" name="Google Shape;21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b19c5cf823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b19c5cf82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0cf00be76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b0cf00be7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b0cf00be76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b0cf00be7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a6d222b57e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a6d222b57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b0cf00be76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b0cf00be7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US">
                <a:solidFill>
                  <a:schemeClr val="dk1"/>
                </a:solidFill>
              </a:rPr>
              <a:t>This is not moving teams into a centralized IT queue. Delivery stays embedded with the business unit.</a:t>
            </a:r>
            <a:br>
              <a:rPr lang="en-US">
                <a:solidFill>
                  <a:schemeClr val="dk1"/>
                </a:solidFill>
              </a:rPr>
            </a:br>
            <a:r>
              <a:rPr lang="en-US">
                <a:solidFill>
                  <a:schemeClr val="dk1"/>
                </a:solidFill>
              </a:rPr>
              <a:t>The BU keeps control of priorities, outcomes, and funding.</a:t>
            </a:r>
            <a:br>
              <a:rPr lang="en-US">
                <a:solidFill>
                  <a:schemeClr val="dk1"/>
                </a:solidFill>
              </a:rPr>
            </a:br>
            <a:r>
              <a:rPr lang="en-US">
                <a:solidFill>
                  <a:schemeClr val="dk1"/>
                </a:solidFill>
              </a:rPr>
              <a:t>The BT vertical exists to solve two chronic problems: isolated embedded teams (stagnant craft) and the inability to rotate/surge capacity as needs change.</a:t>
            </a:r>
            <a:br>
              <a:rPr lang="en-US">
                <a:solidFill>
                  <a:schemeClr val="dk1"/>
                </a:solidFill>
              </a:rPr>
            </a:br>
            <a:r>
              <a:rPr lang="en-US">
                <a:solidFill>
                  <a:schemeClr val="dk1"/>
                </a:solidFill>
              </a:rPr>
              <a:t>Hardline means coaching/standards/career—not day-to-day tasking.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Position this as the core role shift: from requirements to prototypes; intent-first iteration with stakeholders.</a:t>
            </a:r>
            <a:br>
              <a:rPr lang="en-US"/>
            </a:br>
            <a:r>
              <a:rPr lang="en-US"/>
              <a:t> Accelerating Technology Delivery</a:t>
            </a:r>
            <a:br>
              <a:rPr lang="en-US"/>
            </a:br>
            <a:endParaRPr/>
          </a:p>
          <a:p>
            <a:pPr indent="0" lvl="0" marL="0" rtl="0" algn="l">
              <a:spcBef>
                <a:spcPts val="0"/>
              </a:spcBef>
              <a:spcAft>
                <a:spcPts val="0"/>
              </a:spcAft>
              <a:buNone/>
            </a:pPr>
            <a:r>
              <a:rPr lang="en-US"/>
              <a:t>Optional but effective example line from the deck (“Show me rebate leakage”) to make it tangible.</a:t>
            </a:r>
            <a:endParaRPr/>
          </a:p>
        </p:txBody>
      </p:sp>
      <p:sp>
        <p:nvSpPr>
          <p:cNvPr id="265" name="Google Shape;26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Make the risk legible: AI creates a </a:t>
            </a:r>
            <a:r>
              <a:rPr b="1" lang="en-US">
                <a:solidFill>
                  <a:schemeClr val="dk1"/>
                </a:solidFill>
              </a:rPr>
              <a:t>velocity gap</a:t>
            </a:r>
            <a:r>
              <a:rPr lang="en-US">
                <a:solidFill>
                  <a:schemeClr val="dk1"/>
                </a:solidFill>
              </a:rPr>
              <a:t> (code generated faster than humans can review).</a:t>
            </a:r>
            <a:br>
              <a:rPr lang="en-US">
                <a:solidFill>
                  <a:schemeClr val="dk1"/>
                </a:solidFill>
              </a:rPr>
            </a:br>
            <a:r>
              <a:rPr lang="en-US">
                <a:solidFill>
                  <a:schemeClr val="dk1"/>
                </a:solidFill>
              </a:rPr>
              <a:t> Briefing- The Convergence of Ro…</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Therefore QA evolves from manual testing to building automated loops (“Test-Feed-Fix-Verify”).</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Tie back to hub mandate: the hub must ship the automated safety rails.</a:t>
            </a:r>
            <a:endParaRPr/>
          </a:p>
        </p:txBody>
      </p:sp>
      <p:sp>
        <p:nvSpPr>
          <p:cNvPr id="276" name="Google Shape;27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mandate platform “golden paths” for AI + data</a:t>
            </a:r>
            <a:br>
              <a:rPr lang="en-US"/>
            </a:br>
            <a:r>
              <a:rPr lang="en-US"/>
              <a:t> Accelerating Technology Delivery</a:t>
            </a:r>
            <a:br>
              <a:rPr lang="en-US"/>
            </a:br>
            <a:endParaRPr/>
          </a:p>
          <a:p>
            <a:pPr indent="-298450" lvl="0" marL="457200" rtl="0" algn="l">
              <a:spcBef>
                <a:spcPts val="0"/>
              </a:spcBef>
              <a:spcAft>
                <a:spcPts val="0"/>
              </a:spcAft>
              <a:buSzPts val="1100"/>
              <a:buChar char="●"/>
            </a:pPr>
            <a:r>
              <a:rPr lang="en-US"/>
              <a:t>establish BT org + governance</a:t>
            </a:r>
            <a:br>
              <a:rPr lang="en-US"/>
            </a:br>
            <a:r>
              <a:rPr lang="en-US"/>
              <a:t> Accelerating Technology Delivery</a:t>
            </a:r>
            <a:br>
              <a:rPr lang="en-US"/>
            </a:br>
            <a:endParaRPr/>
          </a:p>
          <a:p>
            <a:pPr indent="-298450" lvl="0" marL="457200" rtl="0" algn="l">
              <a:spcBef>
                <a:spcPts val="0"/>
              </a:spcBef>
              <a:spcAft>
                <a:spcPts val="0"/>
              </a:spcAft>
              <a:buSzPts val="1100"/>
              <a:buChar char="●"/>
            </a:pPr>
            <a:r>
              <a:rPr lang="en-US"/>
              <a:t>deploy fusion teams into BUs + run an FDE pilot</a:t>
            </a:r>
            <a:br>
              <a:rPr lang="en-US"/>
            </a:br>
            <a:r>
              <a:rPr lang="en-US"/>
              <a:t> Accelerating Technology Delivery</a:t>
            </a:r>
            <a:br>
              <a:rPr lang="en-US"/>
            </a:br>
            <a:endParaRPr/>
          </a:p>
          <a:p>
            <a:pPr indent="-298450" lvl="0" marL="457200" rtl="0" algn="l">
              <a:spcBef>
                <a:spcPts val="0"/>
              </a:spcBef>
              <a:spcAft>
                <a:spcPts val="0"/>
              </a:spcAft>
              <a:buSzPts val="1100"/>
              <a:buChar char="●"/>
            </a:pPr>
            <a:r>
              <a:rPr lang="en-US"/>
              <a:t>reinforce ABI cultural anchors (“soft lanes,” “failure is OK,” “players matter”)</a:t>
            </a:r>
            <a:endParaRPr/>
          </a:p>
        </p:txBody>
      </p:sp>
      <p:sp>
        <p:nvSpPr>
          <p:cNvPr id="287" name="Google Shape;28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affb4373a5_24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affb4373a5_24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ffb4373a5_24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ffb4373a5_2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b="1" lang="en-US">
                <a:solidFill>
                  <a:schemeClr val="dk1"/>
                </a:solidFill>
              </a:rPr>
              <a:t>Open with the punchline:</a:t>
            </a:r>
            <a:r>
              <a:rPr lang="en-US">
                <a:solidFill>
                  <a:schemeClr val="dk1"/>
                </a:solidFill>
              </a:rPr>
              <a:t> “Centralized delivery </a:t>
            </a:r>
            <a:r>
              <a:rPr i="1" lang="en-US">
                <a:solidFill>
                  <a:schemeClr val="dk1"/>
                </a:solidFill>
              </a:rPr>
              <a:t>feels</a:t>
            </a:r>
            <a:r>
              <a:rPr lang="en-US">
                <a:solidFill>
                  <a:schemeClr val="dk1"/>
                </a:solidFill>
              </a:rPr>
              <a:t> slow because most of the elapsed time isn’t building—it’s </a:t>
            </a:r>
            <a:r>
              <a:rPr b="1" lang="en-US">
                <a:solidFill>
                  <a:schemeClr val="dk1"/>
                </a:solidFill>
              </a:rPr>
              <a:t>waiting and re-translation</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Name the real bottleneck:</a:t>
            </a:r>
            <a:r>
              <a:rPr lang="en-US">
                <a:solidFill>
                  <a:schemeClr val="dk1"/>
                </a:solidFill>
              </a:rPr>
              <a:t> “In centralized models, the dominant constraint is the </a:t>
            </a:r>
            <a:r>
              <a:rPr b="1" lang="en-US">
                <a:solidFill>
                  <a:schemeClr val="dk1"/>
                </a:solidFill>
              </a:rPr>
              <a:t>annual budget + staffing + quarterly planning cadence</a:t>
            </a:r>
            <a:r>
              <a:rPr lang="en-US">
                <a:solidFill>
                  <a:schemeClr val="dk1"/>
                </a:solidFill>
              </a:rPr>
              <a:t>, not developer productivity.”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Call out the compounding effect:</a:t>
            </a:r>
            <a:r>
              <a:rPr lang="en-US">
                <a:solidFill>
                  <a:schemeClr val="dk1"/>
                </a:solidFill>
              </a:rPr>
              <a:t> “Each stage creates a queue, and then the next stage re-interprets the request. That’s why we get </a:t>
            </a:r>
            <a:r>
              <a:rPr b="1" lang="en-US">
                <a:solidFill>
                  <a:schemeClr val="dk1"/>
                </a:solidFill>
              </a:rPr>
              <a:t>misalignment and rework</a:t>
            </a:r>
            <a:r>
              <a:rPr lang="en-US">
                <a:solidFill>
                  <a:schemeClr val="dk1"/>
                </a:solidFill>
              </a:rPr>
              <a:t> even when teams execute well.”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Explain why re-discovery happens:</a:t>
            </a:r>
            <a:r>
              <a:rPr lang="en-US">
                <a:solidFill>
                  <a:schemeClr val="dk1"/>
                </a:solidFill>
              </a:rPr>
              <a:t> “By the time the team is staffed and ready, the business context has changed—or the original ask wasn’t captured with enough fidelity—so we have to </a:t>
            </a:r>
            <a:r>
              <a:rPr b="1" lang="en-US">
                <a:solidFill>
                  <a:schemeClr val="dk1"/>
                </a:solidFill>
              </a:rPr>
              <a:t>re-interview and restate</a:t>
            </a:r>
            <a:r>
              <a:rPr lang="en-US">
                <a:solidFill>
                  <a:schemeClr val="dk1"/>
                </a:solidFill>
              </a:rPr>
              <a:t> the need.”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Make it concrete without being accusatory:</a:t>
            </a:r>
            <a:r>
              <a:rPr lang="en-US">
                <a:solidFill>
                  <a:schemeClr val="dk1"/>
                </a:solidFill>
              </a:rPr>
              <a:t> “No one is doing anything ‘wrong’ here—this is what happens when we run </a:t>
            </a:r>
            <a:r>
              <a:rPr b="1" lang="en-US">
                <a:solidFill>
                  <a:schemeClr val="dk1"/>
                </a:solidFill>
              </a:rPr>
              <a:t>continuous enabling work</a:t>
            </a:r>
            <a:r>
              <a:rPr lang="en-US">
                <a:solidFill>
                  <a:schemeClr val="dk1"/>
                </a:solidFill>
              </a:rPr>
              <a:t> through a system optimized for </a:t>
            </a:r>
            <a:r>
              <a:rPr b="1" lang="en-US">
                <a:solidFill>
                  <a:schemeClr val="dk1"/>
                </a:solidFill>
              </a:rPr>
              <a:t>predictable roadmaps</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Transition to the target model:</a:t>
            </a:r>
            <a:r>
              <a:rPr lang="en-US">
                <a:solidFill>
                  <a:schemeClr val="dk1"/>
                </a:solidFill>
              </a:rPr>
              <a:t> “The fix isn’t ‘try harder’—it’s to </a:t>
            </a:r>
            <a:r>
              <a:rPr b="1" lang="en-US">
                <a:solidFill>
                  <a:schemeClr val="dk1"/>
                </a:solidFill>
              </a:rPr>
              <a:t>collapse handoffs</a:t>
            </a:r>
            <a:r>
              <a:rPr lang="en-US">
                <a:solidFill>
                  <a:schemeClr val="dk1"/>
                </a:solidFill>
              </a:rPr>
              <a:t> by embedding capacity with the business and operating in a pull-based (Kanban) flow.”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Highlight the hub’s role:</a:t>
            </a:r>
            <a:r>
              <a:rPr lang="en-US">
                <a:solidFill>
                  <a:schemeClr val="dk1"/>
                </a:solidFill>
              </a:rPr>
              <a:t> “The hub’s job is to make the embedded pod safe and scalable—</a:t>
            </a:r>
            <a:r>
              <a:rPr b="1" lang="en-US">
                <a:solidFill>
                  <a:schemeClr val="dk1"/>
                </a:solidFill>
              </a:rPr>
              <a:t>paved roads, templates, automated checks</a:t>
            </a:r>
            <a:r>
              <a:rPr lang="en-US">
                <a:solidFill>
                  <a:schemeClr val="dk1"/>
                </a:solidFill>
              </a:rPr>
              <a:t>—so speed doesn’t create risk.”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Reframe governance:</a:t>
            </a:r>
            <a:r>
              <a:rPr lang="en-US">
                <a:solidFill>
                  <a:schemeClr val="dk1"/>
                </a:solidFill>
              </a:rPr>
              <a:t> “Automated guardrails are not bureaucracy; they’re what makes </a:t>
            </a:r>
            <a:r>
              <a:rPr b="1" lang="en-US">
                <a:solidFill>
                  <a:schemeClr val="dk1"/>
                </a:solidFill>
              </a:rPr>
              <a:t>the right way the fastest way</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Clarify what changes and what doesn’t:</a:t>
            </a:r>
            <a:r>
              <a:rPr lang="en-US">
                <a:solidFill>
                  <a:schemeClr val="dk1"/>
                </a:solidFill>
              </a:rPr>
              <a:t> “We’re not eliminating functional leadership. Engineers can still report through engineering; what changes is </a:t>
            </a:r>
            <a:r>
              <a:rPr b="1" lang="en-US">
                <a:solidFill>
                  <a:schemeClr val="dk1"/>
                </a:solidFill>
              </a:rPr>
              <a:t>day-to-day prioritization and feedback proximity</a:t>
            </a:r>
            <a:r>
              <a:rPr lang="en-US">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Close with the outcome:</a:t>
            </a:r>
            <a:r>
              <a:rPr lang="en-US">
                <a:solidFill>
                  <a:schemeClr val="dk1"/>
                </a:solidFill>
              </a:rPr>
              <a:t> “When you remove budgeting latency and translation loops, you move from </a:t>
            </a:r>
            <a:r>
              <a:rPr b="1" lang="en-US">
                <a:solidFill>
                  <a:schemeClr val="dk1"/>
                </a:solidFill>
              </a:rPr>
              <a:t>9–12 months to weeks</a:t>
            </a:r>
            <a:r>
              <a:rPr lang="en-US">
                <a:solidFill>
                  <a:schemeClr val="dk1"/>
                </a:solidFill>
              </a:rPr>
              <a:t>, and you get faster learning, better fit-to-need, and less rework.”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Use the analogy explicitly as the anchor:</a:t>
            </a:r>
            <a:br>
              <a:rPr lang="en-US"/>
            </a:br>
            <a:endParaRPr/>
          </a:p>
          <a:p>
            <a:pPr indent="-298450" lvl="0" marL="457200" rtl="0" algn="l">
              <a:lnSpc>
                <a:spcPct val="115000"/>
              </a:lnSpc>
              <a:spcBef>
                <a:spcPts val="1200"/>
              </a:spcBef>
              <a:spcAft>
                <a:spcPts val="0"/>
              </a:spcAft>
              <a:buClr>
                <a:schemeClr val="dk1"/>
              </a:buClr>
              <a:buSzPts val="1100"/>
              <a:buChar char="●"/>
            </a:pPr>
            <a:r>
              <a:rPr lang="en-US"/>
              <a:t>Freight train = efficient batching when destination/route stable (ERP/back office).</a:t>
            </a:r>
            <a:br>
              <a:rPr lang="en-US"/>
            </a:br>
            <a:r>
              <a:rPr lang="en-US"/>
              <a:t> Accelerating Technology Delivery</a:t>
            </a:r>
            <a:br>
              <a:rPr lang="en-US"/>
            </a:br>
            <a:endParaRPr/>
          </a:p>
          <a:p>
            <a:pPr indent="-298450" lvl="0" marL="457200" rtl="0" algn="l">
              <a:lnSpc>
                <a:spcPct val="115000"/>
              </a:lnSpc>
              <a:spcBef>
                <a:spcPts val="0"/>
              </a:spcBef>
              <a:spcAft>
                <a:spcPts val="0"/>
              </a:spcAft>
              <a:buClr>
                <a:schemeClr val="dk1"/>
              </a:buClr>
              <a:buSzPts val="1100"/>
              <a:buChar char="●"/>
            </a:pPr>
            <a:r>
              <a:rPr lang="en-US"/>
              <a:t>Convoy = small autonomous units that reroute based on feedback (innovation/external products).</a:t>
            </a:r>
            <a:br>
              <a:rPr lang="en-US"/>
            </a:br>
            <a:r>
              <a:rPr lang="en-US"/>
              <a:t> Accelerating Technology Delivery</a:t>
            </a:r>
            <a:br>
              <a:rPr lang="en-US"/>
            </a:br>
            <a:endParaRPr/>
          </a:p>
          <a:p>
            <a:pPr indent="0" lvl="0" marL="0" rtl="0" algn="l">
              <a:lnSpc>
                <a:spcPct val="115000"/>
              </a:lnSpc>
              <a:spcBef>
                <a:spcPts val="1200"/>
              </a:spcBef>
              <a:spcAft>
                <a:spcPts val="0"/>
              </a:spcAft>
              <a:buNone/>
            </a:pPr>
            <a:r>
              <a:rPr lang="en-US"/>
              <a:t>Key line: “We’re not anti-train. We’re anti-using-the-train-for-offroad.”</a:t>
            </a:r>
            <a:endParaRPr/>
          </a:p>
        </p:txBody>
      </p:sp>
      <p:sp>
        <p:nvSpPr>
          <p:cNvPr id="106" name="Google Shape;10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ffb4373a5_24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ffb4373a5_2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From Matt S: What IS hub (who makes it up)? Who makes up the spoke teams? Need examples. Sketch out what it looks like in BUs outside IT (Justin, Charlotte, Kamy, Deb…) and what does it look like inside IT (what are the teams that are accountable to Lindsay?  Which are </a:t>
            </a:r>
            <a:r>
              <a:rPr lang="en-US">
                <a:solidFill>
                  <a:schemeClr val="dk1"/>
                </a:solidFill>
              </a:rPr>
              <a:t>working</a:t>
            </a:r>
            <a:r>
              <a:rPr lang="en-US">
                <a:solidFill>
                  <a:schemeClr val="dk1"/>
                </a:solidFill>
              </a:rPr>
              <a:t> on palantir?)</a:t>
            </a:r>
            <a:endParaRPr>
              <a:solidFill>
                <a:schemeClr val="dk1"/>
              </a:solidFill>
            </a:endParaRPr>
          </a:p>
          <a:p>
            <a:pPr indent="0" lvl="0" marL="0" rtl="0" algn="l">
              <a:spcBef>
                <a:spcPts val="0"/>
              </a:spcBef>
              <a:spcAft>
                <a:spcPts val="0"/>
              </a:spcAft>
              <a:buClr>
                <a:schemeClr val="dk1"/>
              </a:buClr>
              <a:buSzPts val="1100"/>
              <a:buFont typeface="Arial"/>
              <a:buNone/>
            </a:pPr>
            <a:br>
              <a:rPr lang="en-US">
                <a:solidFill>
                  <a:schemeClr val="dk1"/>
                </a:solidFill>
              </a:rPr>
            </a:br>
            <a:r>
              <a:rPr lang="en-US">
                <a:solidFill>
                  <a:schemeClr val="dk1"/>
                </a:solidFill>
              </a:rPr>
              <a:t>Explain you’re formalizing what you already see working: embedded builders (BT/analytics teams) + centralized enablement.</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Make clear the “spokes” are </a:t>
            </a:r>
            <a:r>
              <a:rPr b="1" lang="en-US">
                <a:solidFill>
                  <a:schemeClr val="dk1"/>
                </a:solidFill>
              </a:rPr>
              <a:t>four execution types</a:t>
            </a:r>
            <a:r>
              <a:rPr lang="en-US">
                <a:solidFill>
                  <a:schemeClr val="dk1"/>
                </a:solidFill>
              </a:rPr>
              <a:t> (BT, analytics team, fusion team, forward deployed), not one-size-fits-all.</a:t>
            </a:r>
            <a:br>
              <a:rPr lang="en-US">
                <a:solidFill>
                  <a:schemeClr val="dk1"/>
                </a:solidFill>
              </a:rPr>
            </a:br>
            <a:r>
              <a:rPr lang="en-US">
                <a:solidFill>
                  <a:schemeClr val="dk1"/>
                </a:solidFill>
              </a:rPr>
              <a:t> Summary of Strategic Evolution-…</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State the coordination intent: spokes move fast </a:t>
            </a:r>
            <a:r>
              <a:rPr b="1" lang="en-US">
                <a:solidFill>
                  <a:schemeClr val="dk1"/>
                </a:solidFill>
              </a:rPr>
              <a:t>because</a:t>
            </a:r>
            <a:r>
              <a:rPr lang="en-US">
                <a:solidFill>
                  <a:schemeClr val="dk1"/>
                </a:solidFill>
              </a:rPr>
              <a:t> the hub standardizes the substrate.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Comment from Stephen, for discussion: </a:t>
            </a:r>
            <a:r>
              <a:rPr lang="en-US" sz="1050">
                <a:solidFill>
                  <a:srgbClr val="444746"/>
                </a:solidFill>
                <a:latin typeface="Roboto"/>
                <a:ea typeface="Roboto"/>
                <a:cs typeface="Roboto"/>
                <a:sym typeface="Roboto"/>
              </a:rPr>
              <a:t>Optimization Point: To maintain a unified culture and engineering standards, the Forward Deployed Team (FDE) should ideally be viewed as a flexible deployment model for the core Fusion Team's elite talent, not a separate organizational unit. The team remains one unit, but certain members temporarily embed for high-touch, complex engagements.</a:t>
            </a:r>
            <a:endParaRPr sz="1050">
              <a:solidFill>
                <a:srgbClr val="444746"/>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Your emphasized talking point: the hub must be </a:t>
            </a:r>
            <a:r>
              <a:rPr b="1" lang="en-US">
                <a:solidFill>
                  <a:schemeClr val="dk1"/>
                </a:solidFill>
              </a:rPr>
              <a:t>enablement-first</a:t>
            </a:r>
            <a:r>
              <a:rPr lang="en-US">
                <a:solidFill>
                  <a:schemeClr val="dk1"/>
                </a:solidFill>
              </a:rPr>
              <a:t>, not governance theater.</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Define automated governance in concrete terms: baked-in checks (Protect/Measure/Enforce) replacing manual review gates.</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Add your “platform underfunding” point: if the hub is also carrying provisioning + ad hoc mart work + firefighting, it will fail at enablement; </a:t>
            </a:r>
            <a:r>
              <a:rPr b="1" lang="en-US">
                <a:solidFill>
                  <a:schemeClr val="dk1"/>
                </a:solidFill>
              </a:rPr>
              <a:t>slow guardrails create rogue behavior</a:t>
            </a:r>
            <a:r>
              <a:rPr lang="en-US">
                <a:solidFill>
                  <a:schemeClr val="dk1"/>
                </a:solidFill>
              </a:rPr>
              <a:t> (shadow tools, bypasses). (This connects directly to the “velocity gap” risk described in the AI/governance briefings.</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Clarify the BT value proposition: domain expert builds ~80% quickly with agents/low-code (“solution prototyper,” not requirements writer).</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Clarify analytics engineer role: </a:t>
            </a:r>
            <a:r>
              <a:rPr b="1" lang="en-US">
                <a:solidFill>
                  <a:schemeClr val="dk1"/>
                </a:solidFill>
              </a:rPr>
              <a:t>semantic modeler</a:t>
            </a:r>
            <a:r>
              <a:rPr lang="en-US">
                <a:solidFill>
                  <a:schemeClr val="dk1"/>
                </a:solidFill>
              </a:rPr>
              <a:t> (trusted metric logic), distinct from “move raw data.”</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Bridge to your existing embedded analytics teams (pharmacy/consulting/field): “This is already working—our job is to standardize the contract with the hub and raise capability.”</a:t>
            </a:r>
            <a:endParaRPr/>
          </a:p>
        </p:txBody>
      </p:sp>
      <p:sp>
        <p:nvSpPr>
          <p:cNvPr id="147" name="Google Shape;14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Fusion team: small cross-functional “utility players,” faster than SAFe, lighter than Palantir, suitable for multi-tenant SaaS.</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Forward deployed: “special ops,” only for high-ROI messy problems; extract learnings back to platform.</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Call out the constraint you mentioned: </a:t>
            </a:r>
            <a:r>
              <a:rPr b="1" lang="en-US">
                <a:solidFill>
                  <a:schemeClr val="dk1"/>
                </a:solidFill>
              </a:rPr>
              <a:t>talent density</a:t>
            </a:r>
            <a:r>
              <a:rPr lang="en-US">
                <a:solidFill>
                  <a:schemeClr val="dk1"/>
                </a:solidFill>
              </a:rPr>
              <a:t> is the limiter—forward deployed and true fusion require high-caliber people who can operate independently.</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Emphasize why this is necessary: you’re professionalizing the builders who sit between product and engineering.</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US">
                <a:solidFill>
                  <a:schemeClr val="dk1"/>
                </a:solidFill>
              </a:rPr>
              <a:t>Use the ladder as the concrete artifact that makes the model credible and scalable.</a:t>
            </a:r>
            <a:br>
              <a:rPr lang="en-US">
                <a:solidFill>
                  <a:schemeClr val="dk1"/>
                </a:solidFill>
              </a:rPr>
            </a:br>
            <a:r>
              <a:rPr lang="en-US">
                <a:solidFill>
                  <a:schemeClr val="dk1"/>
                </a:solidFill>
              </a:rPr>
              <a:t> Accelerating Technology Delivery</a:t>
            </a:r>
            <a:br>
              <a:rPr lang="en-US">
                <a:solidFill>
                  <a:schemeClr val="dk1"/>
                </a:solidFill>
              </a:rPr>
            </a:br>
            <a:endParaRPr>
              <a:solidFill>
                <a:schemeClr val="dk1"/>
              </a:solidFill>
            </a:endParaRPr>
          </a:p>
          <a:p>
            <a:pPr indent="0" lvl="0" marL="0" rtl="0" algn="l">
              <a:spcBef>
                <a:spcPts val="0"/>
              </a:spcBef>
              <a:spcAft>
                <a:spcPts val="0"/>
              </a:spcAft>
              <a:buNone/>
            </a:pPr>
            <a:r>
              <a:rPr lang="en-US">
                <a:solidFill>
                  <a:schemeClr val="dk1"/>
                </a:solidFill>
              </a:rPr>
              <a:t>Stress: this is how you avoid “random citizen dev” and instead create </a:t>
            </a:r>
            <a:r>
              <a:rPr b="1" lang="en-US">
                <a:solidFill>
                  <a:schemeClr val="dk1"/>
                </a:solidFill>
              </a:rPr>
              <a:t>disciplined builders</a:t>
            </a:r>
            <a:r>
              <a:rPr lang="en-US">
                <a:solidFill>
                  <a:schemeClr val="dk1"/>
                </a:solidFill>
              </a:rPr>
              <a:t>.</a:t>
            </a:r>
            <a:endParaRPr/>
          </a:p>
        </p:txBody>
      </p:sp>
      <p:sp>
        <p:nvSpPr>
          <p:cNvPr id="183" name="Google Shape;18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b19c5cf823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b19c5cf82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E">
  <p:cSld name="TITLE_AND_BODY_2_1_1_1_1_1_1">
    <p:spTree>
      <p:nvGrpSpPr>
        <p:cNvPr id="80" name="Shape 80"/>
        <p:cNvGrpSpPr/>
        <p:nvPr/>
      </p:nvGrpSpPr>
      <p:grpSpPr>
        <a:xfrm>
          <a:off x="0" y="0"/>
          <a:ext cx="0" cy="0"/>
          <a:chOff x="0" y="0"/>
          <a:chExt cx="0" cy="0"/>
        </a:xfrm>
      </p:grpSpPr>
      <p:sp>
        <p:nvSpPr>
          <p:cNvPr id="81" name="Google Shape;81;p13"/>
          <p:cNvSpPr txBox="1"/>
          <p:nvPr>
            <p:ph type="title"/>
          </p:nvPr>
        </p:nvSpPr>
        <p:spPr>
          <a:xfrm>
            <a:off x="5145700" y="226400"/>
            <a:ext cx="3651900" cy="1094400"/>
          </a:xfrm>
          <a:prstGeom prst="rect">
            <a:avLst/>
          </a:prstGeom>
        </p:spPr>
        <p:txBody>
          <a:bodyPr anchorCtr="0" anchor="t"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body"/>
          </p:nvPr>
        </p:nvSpPr>
        <p:spPr>
          <a:xfrm>
            <a:off x="5145700" y="1598500"/>
            <a:ext cx="3651900" cy="3318600"/>
          </a:xfrm>
          <a:prstGeom prst="rect">
            <a:avLst/>
          </a:prstGeom>
          <a:ln>
            <a:noFill/>
          </a:ln>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83" name="Google Shape;83;p13"/>
          <p:cNvSpPr/>
          <p:nvPr>
            <p:ph idx="2" type="pic"/>
          </p:nvPr>
        </p:nvSpPr>
        <p:spPr>
          <a:xfrm>
            <a:off x="204047" y="226350"/>
            <a:ext cx="4690800" cy="4690800"/>
          </a:xfrm>
          <a:prstGeom prst="rect">
            <a:avLst/>
          </a:prstGeom>
          <a:noFill/>
          <a:ln>
            <a:noFill/>
          </a:ln>
        </p:spPr>
      </p:sp>
    </p:spTree>
  </p:cSld>
  <p:clrMapOvr>
    <a:masterClrMapping/>
  </p:clrMapOvr>
  <p:extLst>
    <p:ext uri="{DCECCB84-F9BA-43D5-87BE-67443E8EF086}">
      <p15:sldGuideLst>
        <p15:guide id="1" orient="horz" pos="1620">
          <p15:clr>
            <a:srgbClr val="E46962"/>
          </p15:clr>
        </p15:guide>
        <p15:guide id="2" pos="308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A">
  <p:cSld name="TITLE_AND_BODY_2_1">
    <p:spTree>
      <p:nvGrpSpPr>
        <p:cNvPr id="84" name="Shape 84"/>
        <p:cNvGrpSpPr/>
        <p:nvPr/>
      </p:nvGrpSpPr>
      <p:grpSpPr>
        <a:xfrm>
          <a:off x="0" y="0"/>
          <a:ext cx="0" cy="0"/>
          <a:chOff x="0" y="0"/>
          <a:chExt cx="0" cy="0"/>
        </a:xfrm>
      </p:grpSpPr>
      <p:sp>
        <p:nvSpPr>
          <p:cNvPr id="85" name="Google Shape;85;p14"/>
          <p:cNvSpPr/>
          <p:nvPr>
            <p:ph idx="2" type="pic"/>
          </p:nvPr>
        </p:nvSpPr>
        <p:spPr>
          <a:xfrm>
            <a:off x="3996000" y="0"/>
            <a:ext cx="5148000" cy="5143500"/>
          </a:xfrm>
          <a:prstGeom prst="rect">
            <a:avLst/>
          </a:prstGeom>
          <a:noFill/>
          <a:ln>
            <a:noFill/>
          </a:ln>
        </p:spPr>
      </p:sp>
      <p:sp>
        <p:nvSpPr>
          <p:cNvPr id="86" name="Google Shape;86;p14"/>
          <p:cNvSpPr txBox="1"/>
          <p:nvPr>
            <p:ph type="title"/>
          </p:nvPr>
        </p:nvSpPr>
        <p:spPr>
          <a:xfrm>
            <a:off x="327575" y="340500"/>
            <a:ext cx="3548100" cy="1093500"/>
          </a:xfrm>
          <a:prstGeom prst="rect">
            <a:avLst/>
          </a:prstGeom>
        </p:spPr>
        <p:txBody>
          <a:bodyPr anchorCtr="0" anchor="ctr"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4"/>
          <p:cNvSpPr txBox="1"/>
          <p:nvPr>
            <p:ph idx="1" type="body"/>
          </p:nvPr>
        </p:nvSpPr>
        <p:spPr>
          <a:xfrm>
            <a:off x="327575" y="1616646"/>
            <a:ext cx="3548100" cy="3288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enerated Slide 1_1_1_TITLEANDBULLETS_C">
  <p:cSld name="TITLE_AND_BODY_2_1_1_1">
    <p:spTree>
      <p:nvGrpSpPr>
        <p:cNvPr id="88" name="Shape 88"/>
        <p:cNvGrpSpPr/>
        <p:nvPr/>
      </p:nvGrpSpPr>
      <p:grpSpPr>
        <a:xfrm>
          <a:off x="0" y="0"/>
          <a:ext cx="0" cy="0"/>
          <a:chOff x="0" y="0"/>
          <a:chExt cx="0" cy="0"/>
        </a:xfrm>
      </p:grpSpPr>
      <p:sp>
        <p:nvSpPr>
          <p:cNvPr id="89" name="Google Shape;89;p15"/>
          <p:cNvSpPr txBox="1"/>
          <p:nvPr>
            <p:ph type="title"/>
          </p:nvPr>
        </p:nvSpPr>
        <p:spPr>
          <a:xfrm>
            <a:off x="327575" y="289525"/>
            <a:ext cx="3548100" cy="1093500"/>
          </a:xfrm>
          <a:prstGeom prst="rect">
            <a:avLst/>
          </a:prstGeom>
        </p:spPr>
        <p:txBody>
          <a:bodyPr anchorCtr="0" anchor="ctr" bIns="0" lIns="0" spcFirstLastPara="1" rIns="0" wrap="square" tIns="0">
            <a:normAutofit/>
          </a:bodyPr>
          <a:lstStyle>
            <a:lvl1pPr lvl="0">
              <a:spcBef>
                <a:spcPts val="0"/>
              </a:spcBef>
              <a:spcAft>
                <a:spcPts val="0"/>
              </a:spcAft>
              <a:buSzPts val="4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5"/>
          <p:cNvSpPr txBox="1"/>
          <p:nvPr>
            <p:ph idx="1" type="body"/>
          </p:nvPr>
        </p:nvSpPr>
        <p:spPr>
          <a:xfrm>
            <a:off x="327575" y="1565671"/>
            <a:ext cx="3548100" cy="3288300"/>
          </a:xfrm>
          <a:prstGeom prst="rect">
            <a:avLst/>
          </a:prstGeom>
        </p:spPr>
        <p:txBody>
          <a:bodyPr anchorCtr="0" anchor="t" bIns="0" lIns="0" spcFirstLastPara="1" rIns="0" wrap="square" tIns="0">
            <a:normAutofit/>
          </a:bodyPr>
          <a:lstStyle>
            <a:lvl1pPr indent="-431800" lvl="0" marL="457200">
              <a:spcBef>
                <a:spcPts val="640"/>
              </a:spcBef>
              <a:spcAft>
                <a:spcPts val="0"/>
              </a:spcAft>
              <a:buSzPts val="3200"/>
              <a:buChar char="•"/>
              <a:defRPr/>
            </a:lvl1pPr>
            <a:lvl2pPr indent="-406400" lvl="1" marL="914400">
              <a:spcBef>
                <a:spcPts val="560"/>
              </a:spcBef>
              <a:spcAft>
                <a:spcPts val="0"/>
              </a:spcAft>
              <a:buSzPts val="2800"/>
              <a:buChar char="–"/>
              <a:defRPr/>
            </a:lvl2pPr>
            <a:lvl3pPr indent="-381000" lvl="2" marL="1371600">
              <a:spcBef>
                <a:spcPts val="480"/>
              </a:spcBef>
              <a:spcAft>
                <a:spcPts val="0"/>
              </a:spcAft>
              <a:buSzPts val="2400"/>
              <a:buChar char="•"/>
              <a:defRPr/>
            </a:lvl3pPr>
            <a:lvl4pPr indent="-355600" lvl="3" marL="1828800">
              <a:spcBef>
                <a:spcPts val="400"/>
              </a:spcBef>
              <a:spcAft>
                <a:spcPts val="0"/>
              </a:spcAft>
              <a:buSzPts val="2000"/>
              <a:buChar char="–"/>
              <a:defRPr/>
            </a:lvl4pPr>
            <a:lvl5pPr indent="-355600" lvl="4" marL="2286000">
              <a:spcBef>
                <a:spcPts val="400"/>
              </a:spcBef>
              <a:spcAft>
                <a:spcPts val="0"/>
              </a:spcAft>
              <a:buSzPts val="2000"/>
              <a:buChar char="»"/>
              <a:defRPr/>
            </a:lvl5pPr>
            <a:lvl6pPr indent="-355600" lvl="5" marL="2743200">
              <a:spcBef>
                <a:spcPts val="400"/>
              </a:spcBef>
              <a:spcAft>
                <a:spcPts val="0"/>
              </a:spcAft>
              <a:buSzPts val="2000"/>
              <a:buChar char="•"/>
              <a:defRPr/>
            </a:lvl6pPr>
            <a:lvl7pPr indent="-355600" lvl="6" marL="3200400">
              <a:spcBef>
                <a:spcPts val="400"/>
              </a:spcBef>
              <a:spcAft>
                <a:spcPts val="0"/>
              </a:spcAft>
              <a:buSzPts val="2000"/>
              <a:buChar char="•"/>
              <a:defRPr/>
            </a:lvl7pPr>
            <a:lvl8pPr indent="-355600" lvl="7" marL="3657600">
              <a:spcBef>
                <a:spcPts val="400"/>
              </a:spcBef>
              <a:spcAft>
                <a:spcPts val="0"/>
              </a:spcAft>
              <a:buSzPts val="2000"/>
              <a:buChar char="•"/>
              <a:defRPr/>
            </a:lvl8pPr>
            <a:lvl9pPr indent="-355600" lvl="8" marL="4114800">
              <a:spcBef>
                <a:spcPts val="400"/>
              </a:spcBef>
              <a:spcAft>
                <a:spcPts val="0"/>
              </a:spcAft>
              <a:buSzPts val="2000"/>
              <a:buChar char="•"/>
              <a:defRPr/>
            </a:lvl9pPr>
          </a:lstStyle>
          <a:p/>
        </p:txBody>
      </p:sp>
      <p:sp>
        <p:nvSpPr>
          <p:cNvPr id="91" name="Google Shape;91;p15"/>
          <p:cNvSpPr/>
          <p:nvPr>
            <p:ph idx="2" type="pic"/>
          </p:nvPr>
        </p:nvSpPr>
        <p:spPr>
          <a:xfrm>
            <a:off x="4298349" y="316350"/>
            <a:ext cx="4510800" cy="4510800"/>
          </a:xfrm>
          <a:prstGeom prst="roundRect">
            <a:avLst>
              <a:gd fmla="val 50000"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0" Type="http://schemas.openxmlformats.org/officeDocument/2006/relationships/image" Target="../media/image47.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4.png"/><Relationship Id="rId9"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46.png"/><Relationship Id="rId7" Type="http://schemas.openxmlformats.org/officeDocument/2006/relationships/image" Target="../media/image37.png"/><Relationship Id="rId8"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comments" Target="../comments/comment2.xml"/><Relationship Id="rId4" Type="http://schemas.openxmlformats.org/officeDocument/2006/relationships/image" Target="../media/image14.png"/><Relationship Id="rId5"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comments" Target="../comments/comment3.xml"/><Relationship Id="rId4" Type="http://schemas.openxmlformats.org/officeDocument/2006/relationships/image" Target="../media/image14.png"/><Relationship Id="rId5" Type="http://schemas.openxmlformats.org/officeDocument/2006/relationships/image" Target="../media/image43.png"/><Relationship Id="rId6" Type="http://schemas.openxmlformats.org/officeDocument/2006/relationships/image" Target="../media/image48.png"/><Relationship Id="rId7" Type="http://schemas.openxmlformats.org/officeDocument/2006/relationships/image" Target="../media/image42.png"/><Relationship Id="rId8"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15.png"/><Relationship Id="rId7" Type="http://schemas.openxmlformats.org/officeDocument/2006/relationships/image" Target="../media/image8.png"/><Relationship Id="rId8"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6.png"/><Relationship Id="rId7"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21.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9.png"/><Relationship Id="rId9"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6.png"/><Relationship Id="rId7" Type="http://schemas.openxmlformats.org/officeDocument/2006/relationships/image" Target="../media/image30.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95" name="Shape 95"/>
        <p:cNvGrpSpPr/>
        <p:nvPr/>
      </p:nvGrpSpPr>
      <p:grpSpPr>
        <a:xfrm>
          <a:off x="0" y="0"/>
          <a:ext cx="0" cy="0"/>
          <a:chOff x="0" y="0"/>
          <a:chExt cx="0" cy="0"/>
        </a:xfrm>
      </p:grpSpPr>
      <p:pic>
        <p:nvPicPr>
          <p:cNvPr descr="image.png" id="96" name="Google Shape;96;p16"/>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97" name="Google Shape;97;p16"/>
          <p:cNvSpPr txBox="1"/>
          <p:nvPr/>
        </p:nvSpPr>
        <p:spPr>
          <a:xfrm>
            <a:off x="571500" y="2306091"/>
            <a:ext cx="7950993" cy="1508521"/>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US" sz="5400" u="none" cap="none" strike="noStrike">
                <a:solidFill>
                  <a:srgbClr val="F8FAFC"/>
                </a:solidFill>
                <a:latin typeface="Urbanist"/>
                <a:ea typeface="Urbanist"/>
                <a:cs typeface="Urbanist"/>
                <a:sym typeface="Urbanist"/>
              </a:rPr>
              <a:t>ACCELERATING</a:t>
            </a:r>
            <a:br>
              <a:rPr b="0" i="0" lang="en-US" sz="1800" u="none" cap="none" strike="noStrike">
                <a:solidFill>
                  <a:schemeClr val="dk1"/>
                </a:solidFill>
                <a:latin typeface="Calibri"/>
                <a:ea typeface="Calibri"/>
                <a:cs typeface="Calibri"/>
                <a:sym typeface="Calibri"/>
              </a:rPr>
            </a:br>
            <a:r>
              <a:rPr b="1" i="0" lang="en-US" sz="5400" u="none" cap="none" strike="noStrike">
                <a:solidFill>
                  <a:srgbClr val="38BDF8"/>
                </a:solidFill>
                <a:latin typeface="Urbanist"/>
                <a:ea typeface="Urbanist"/>
                <a:cs typeface="Urbanist"/>
                <a:sym typeface="Urbanist"/>
              </a:rPr>
              <a:t>TECHNOLOGY DELIVERY</a:t>
            </a:r>
            <a:endParaRPr/>
          </a:p>
        </p:txBody>
      </p:sp>
      <p:sp>
        <p:nvSpPr>
          <p:cNvPr id="98" name="Google Shape;98;p16"/>
          <p:cNvSpPr txBox="1"/>
          <p:nvPr/>
        </p:nvSpPr>
        <p:spPr>
          <a:xfrm>
            <a:off x="571500" y="4043213"/>
            <a:ext cx="7572375" cy="36567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0" i="0" lang="en-US" sz="1800" u="none" cap="none" strike="noStrike">
                <a:solidFill>
                  <a:srgbClr val="CBD5E1"/>
                </a:solidFill>
                <a:latin typeface="Urbanist Light"/>
                <a:ea typeface="Urbanist Light"/>
                <a:cs typeface="Urbanist Light"/>
                <a:sym typeface="Urbanist Light"/>
              </a:rPr>
              <a:t>Optimizing Business Outcomes over Process Outputs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18" name="Shape 218"/>
        <p:cNvGrpSpPr/>
        <p:nvPr/>
      </p:nvGrpSpPr>
      <p:grpSpPr>
        <a:xfrm>
          <a:off x="0" y="0"/>
          <a:ext cx="0" cy="0"/>
          <a:chOff x="0" y="0"/>
          <a:chExt cx="0" cy="0"/>
        </a:xfrm>
      </p:grpSpPr>
      <p:pic>
        <p:nvPicPr>
          <p:cNvPr descr="image.png" id="219" name="Google Shape;219;p25"/>
          <p:cNvPicPr preferRelativeResize="0"/>
          <p:nvPr/>
        </p:nvPicPr>
        <p:blipFill rotWithShape="1">
          <a:blip r:embed="rId3">
            <a:alphaModFix/>
          </a:blip>
          <a:srcRect b="0" l="0" r="0" t="0"/>
          <a:stretch/>
        </p:blipFill>
        <p:spPr>
          <a:xfrm>
            <a:off x="0" y="50250"/>
            <a:ext cx="12192000" cy="6858000"/>
          </a:xfrm>
          <a:prstGeom prst="rect">
            <a:avLst/>
          </a:prstGeom>
          <a:noFill/>
          <a:ln>
            <a:noFill/>
          </a:ln>
        </p:spPr>
      </p:pic>
      <p:pic>
        <p:nvPicPr>
          <p:cNvPr descr="image.png" id="220" name="Google Shape;220;p25"/>
          <p:cNvPicPr preferRelativeResize="0"/>
          <p:nvPr/>
        </p:nvPicPr>
        <p:blipFill rotWithShape="1">
          <a:blip r:embed="rId4">
            <a:alphaModFix/>
          </a:blip>
          <a:srcRect b="0" l="0" r="0" t="0"/>
          <a:stretch/>
        </p:blipFill>
        <p:spPr>
          <a:xfrm>
            <a:off x="5905508" y="4109310"/>
            <a:ext cx="1703392" cy="730025"/>
          </a:xfrm>
          <a:prstGeom prst="rect">
            <a:avLst/>
          </a:prstGeom>
          <a:noFill/>
          <a:ln>
            <a:noFill/>
          </a:ln>
        </p:spPr>
      </p:pic>
      <p:pic>
        <p:nvPicPr>
          <p:cNvPr descr="image.png" id="221" name="Google Shape;221;p25"/>
          <p:cNvPicPr preferRelativeResize="0"/>
          <p:nvPr/>
        </p:nvPicPr>
        <p:blipFill rotWithShape="1">
          <a:blip r:embed="rId5">
            <a:alphaModFix/>
          </a:blip>
          <a:srcRect b="0" l="0" r="0" t="0"/>
          <a:stretch/>
        </p:blipFill>
        <p:spPr>
          <a:xfrm>
            <a:off x="8001000" y="2262750"/>
            <a:ext cx="1241349" cy="730025"/>
          </a:xfrm>
          <a:prstGeom prst="rect">
            <a:avLst/>
          </a:prstGeom>
          <a:noFill/>
          <a:ln>
            <a:noFill/>
          </a:ln>
        </p:spPr>
      </p:pic>
      <p:pic>
        <p:nvPicPr>
          <p:cNvPr descr="image.png" id="222" name="Google Shape;222;p25"/>
          <p:cNvPicPr preferRelativeResize="0"/>
          <p:nvPr/>
        </p:nvPicPr>
        <p:blipFill rotWithShape="1">
          <a:blip r:embed="rId6">
            <a:alphaModFix/>
          </a:blip>
          <a:srcRect b="0" l="0" r="0" t="0"/>
          <a:stretch/>
        </p:blipFill>
        <p:spPr>
          <a:xfrm>
            <a:off x="9462074" y="2262750"/>
            <a:ext cx="1339841" cy="730025"/>
          </a:xfrm>
          <a:prstGeom prst="rect">
            <a:avLst/>
          </a:prstGeom>
          <a:noFill/>
          <a:ln>
            <a:noFill/>
          </a:ln>
        </p:spPr>
      </p:pic>
      <p:pic>
        <p:nvPicPr>
          <p:cNvPr descr="image.png" id="223" name="Google Shape;223;p25"/>
          <p:cNvPicPr preferRelativeResize="0"/>
          <p:nvPr/>
        </p:nvPicPr>
        <p:blipFill rotWithShape="1">
          <a:blip r:embed="rId7">
            <a:alphaModFix/>
          </a:blip>
          <a:srcRect b="0" l="0" r="0" t="0"/>
          <a:stretch/>
        </p:blipFill>
        <p:spPr>
          <a:xfrm>
            <a:off x="8001000" y="3811041"/>
            <a:ext cx="2857500" cy="1462831"/>
          </a:xfrm>
          <a:prstGeom prst="rect">
            <a:avLst/>
          </a:prstGeom>
          <a:noFill/>
          <a:ln>
            <a:noFill/>
          </a:ln>
        </p:spPr>
      </p:pic>
      <p:sp>
        <p:nvSpPr>
          <p:cNvPr id="224" name="Google Shape;224;p25"/>
          <p:cNvSpPr txBox="1"/>
          <p:nvPr/>
        </p:nvSpPr>
        <p:spPr>
          <a:xfrm>
            <a:off x="571500" y="2726084"/>
            <a:ext cx="5334000" cy="365670"/>
          </a:xfrm>
          <a:prstGeom prst="rect">
            <a:avLst/>
          </a:prstGeom>
          <a:noFill/>
          <a:ln>
            <a:noFill/>
          </a:ln>
        </p:spPr>
        <p:txBody>
          <a:bodyPr anchorCtr="0" anchor="t" bIns="0" lIns="0" spcFirstLastPara="1" rIns="0" wrap="square" tIns="0">
            <a:spAutoFit/>
          </a:bodyPr>
          <a:lstStyle/>
          <a:p>
            <a:pPr indent="0" lvl="0" marL="0" marR="0" rtl="0" algn="l">
              <a:lnSpc>
                <a:spcPct val="159944"/>
              </a:lnSpc>
              <a:spcBef>
                <a:spcPts val="0"/>
              </a:spcBef>
              <a:spcAft>
                <a:spcPts val="0"/>
              </a:spcAft>
              <a:buNone/>
            </a:pPr>
            <a:r>
              <a:rPr b="1" i="0" lang="en-US" sz="1800" u="none" cap="none" strike="noStrike">
                <a:solidFill>
                  <a:srgbClr val="CBD5E1"/>
                </a:solidFill>
                <a:latin typeface="Urbanist"/>
                <a:ea typeface="Urbanist"/>
                <a:cs typeface="Urbanist"/>
                <a:sym typeface="Urbanist"/>
              </a:rPr>
              <a:t>The Fused Accountability Model</a:t>
            </a:r>
            <a:endParaRPr/>
          </a:p>
        </p:txBody>
      </p:sp>
      <p:sp>
        <p:nvSpPr>
          <p:cNvPr id="225" name="Google Shape;225;p25"/>
          <p:cNvSpPr txBox="1"/>
          <p:nvPr/>
        </p:nvSpPr>
        <p:spPr>
          <a:xfrm>
            <a:off x="571500" y="3387030"/>
            <a:ext cx="5334000" cy="304800"/>
          </a:xfrm>
          <a:prstGeom prst="rect">
            <a:avLst/>
          </a:prstGeom>
          <a:noFill/>
          <a:ln>
            <a:noFill/>
          </a:ln>
        </p:spPr>
        <p:txBody>
          <a:bodyPr anchorCtr="0" anchor="t" bIns="0" lIns="2571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Business Unit:</a:t>
            </a:r>
            <a:r>
              <a:rPr b="0" i="0" lang="en-US" sz="1500" u="none" cap="none" strike="noStrike">
                <a:solidFill>
                  <a:srgbClr val="CBD5E1"/>
                </a:solidFill>
                <a:latin typeface="Urbanist"/>
                <a:ea typeface="Urbanist"/>
                <a:cs typeface="Urbanist"/>
                <a:sym typeface="Urbanist"/>
              </a:rPr>
              <a:t> Owns the </a:t>
            </a:r>
            <a:r>
              <a:rPr b="0" i="1" lang="en-US" sz="1500" u="none" cap="none" strike="noStrike">
                <a:solidFill>
                  <a:srgbClr val="CBD5E1"/>
                </a:solidFill>
                <a:latin typeface="Urbanist"/>
                <a:ea typeface="Urbanist"/>
                <a:cs typeface="Urbanist"/>
                <a:sym typeface="Urbanist"/>
              </a:rPr>
              <a:t>Outcomes</a:t>
            </a:r>
            <a:r>
              <a:rPr b="0" i="0" lang="en-US" sz="1500" u="none" cap="none" strike="noStrike">
                <a:solidFill>
                  <a:srgbClr val="CBD5E1"/>
                </a:solidFill>
                <a:latin typeface="Urbanist"/>
                <a:ea typeface="Urbanist"/>
                <a:cs typeface="Urbanist"/>
                <a:sym typeface="Urbanist"/>
              </a:rPr>
              <a:t> and Funds the Team.</a:t>
            </a:r>
            <a:endParaRPr/>
          </a:p>
        </p:txBody>
      </p:sp>
      <p:sp>
        <p:nvSpPr>
          <p:cNvPr id="226" name="Google Shape;226;p25"/>
          <p:cNvSpPr txBox="1"/>
          <p:nvPr/>
        </p:nvSpPr>
        <p:spPr>
          <a:xfrm>
            <a:off x="571500" y="3882330"/>
            <a:ext cx="5334000" cy="609600"/>
          </a:xfrm>
          <a:prstGeom prst="rect">
            <a:avLst/>
          </a:prstGeom>
          <a:noFill/>
          <a:ln>
            <a:noFill/>
          </a:ln>
        </p:spPr>
        <p:txBody>
          <a:bodyPr anchorCtr="0" anchor="t" bIns="0" lIns="333375"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IT Verticals:</a:t>
            </a:r>
            <a:r>
              <a:rPr b="0" i="0" lang="en-US" sz="1500" u="none" cap="none" strike="noStrike">
                <a:solidFill>
                  <a:srgbClr val="CBD5E1"/>
                </a:solidFill>
                <a:latin typeface="Urbanist"/>
                <a:ea typeface="Urbanist"/>
                <a:cs typeface="Urbanist"/>
                <a:sym typeface="Urbanist"/>
              </a:rPr>
              <a:t> Owns the </a:t>
            </a:r>
            <a:r>
              <a:rPr b="0" i="1" lang="en-US" sz="1500" u="none" cap="none" strike="noStrike">
                <a:solidFill>
                  <a:srgbClr val="CBD5E1"/>
                </a:solidFill>
                <a:latin typeface="Urbanist"/>
                <a:ea typeface="Urbanist"/>
                <a:cs typeface="Urbanist"/>
                <a:sym typeface="Urbanist"/>
              </a:rPr>
              <a:t>Standards</a:t>
            </a:r>
            <a:r>
              <a:rPr b="0" i="0" lang="en-US" sz="1500" u="none" cap="none" strike="noStrike">
                <a:solidFill>
                  <a:srgbClr val="CBD5E1"/>
                </a:solidFill>
                <a:latin typeface="Urbanist"/>
                <a:ea typeface="Urbanist"/>
                <a:cs typeface="Urbanist"/>
                <a:sym typeface="Urbanist"/>
              </a:rPr>
              <a:t> and Career Growth (Hardline).</a:t>
            </a:r>
            <a:endParaRPr/>
          </a:p>
        </p:txBody>
      </p:sp>
      <p:sp>
        <p:nvSpPr>
          <p:cNvPr id="227" name="Google Shape;227;p25"/>
          <p:cNvSpPr txBox="1"/>
          <p:nvPr/>
        </p:nvSpPr>
        <p:spPr>
          <a:xfrm>
            <a:off x="571500" y="4682430"/>
            <a:ext cx="5334000" cy="1708500"/>
          </a:xfrm>
          <a:prstGeom prst="rect">
            <a:avLst/>
          </a:prstGeom>
          <a:noFill/>
          <a:ln>
            <a:noFill/>
          </a:ln>
        </p:spPr>
        <p:txBody>
          <a:bodyPr anchorCtr="0" anchor="t" bIns="0" lIns="3810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The Team:</a:t>
            </a:r>
            <a:r>
              <a:rPr b="0" i="0" lang="en-US" sz="1500" u="none" cap="none" strike="noStrike">
                <a:solidFill>
                  <a:srgbClr val="CBD5E1"/>
                </a:solidFill>
                <a:latin typeface="Urbanist"/>
                <a:ea typeface="Urbanist"/>
                <a:cs typeface="Urbanist"/>
                <a:sym typeface="Urbanist"/>
              </a:rPr>
              <a:t> </a:t>
            </a:r>
            <a:r>
              <a:rPr lang="en-US" sz="1500">
                <a:solidFill>
                  <a:srgbClr val="CBD5E1"/>
                </a:solidFill>
                <a:latin typeface="Urbanist"/>
                <a:ea typeface="Urbanist"/>
                <a:cs typeface="Urbanist"/>
                <a:sym typeface="Urbanist"/>
              </a:rPr>
              <a:t>Operates using Flow Principles (Kanban, Continuous Delivery, Daily Syncs) - NOT PI Plans and Sprints. E</a:t>
            </a:r>
            <a:r>
              <a:rPr b="0" i="0" lang="en-US" sz="1500" u="none" cap="none" strike="noStrike">
                <a:solidFill>
                  <a:srgbClr val="CBD5E1"/>
                </a:solidFill>
                <a:latin typeface="Urbanist"/>
                <a:ea typeface="Urbanist"/>
                <a:cs typeface="Urbanist"/>
                <a:sym typeface="Urbanist"/>
              </a:rPr>
              <a:t>mbedded in the business </a:t>
            </a:r>
            <a:r>
              <a:rPr lang="en-US" sz="1500">
                <a:solidFill>
                  <a:srgbClr val="CBD5E1"/>
                </a:solidFill>
                <a:latin typeface="Urbanist"/>
                <a:ea typeface="Urbanist"/>
                <a:cs typeface="Urbanist"/>
                <a:sym typeface="Urbanist"/>
              </a:rPr>
              <a:t>and measured in terms of </a:t>
            </a:r>
            <a:r>
              <a:rPr b="1" lang="en-US" sz="1500">
                <a:solidFill>
                  <a:srgbClr val="CBD5E1"/>
                </a:solidFill>
                <a:latin typeface="Urbanist"/>
                <a:ea typeface="Urbanist"/>
                <a:cs typeface="Urbanist"/>
                <a:sym typeface="Urbanist"/>
              </a:rPr>
              <a:t>business</a:t>
            </a:r>
            <a:r>
              <a:rPr lang="en-US" sz="1500">
                <a:solidFill>
                  <a:srgbClr val="CBD5E1"/>
                </a:solidFill>
                <a:latin typeface="Urbanist"/>
                <a:ea typeface="Urbanist"/>
                <a:cs typeface="Urbanist"/>
                <a:sym typeface="Urbanist"/>
              </a:rPr>
              <a:t> outcomes instead of Story Points / Features delivered</a:t>
            </a:r>
            <a:r>
              <a:rPr b="0" i="0" lang="en-US" sz="1500" u="none" cap="none" strike="noStrike">
                <a:solidFill>
                  <a:srgbClr val="CBD5E1"/>
                </a:solidFill>
                <a:latin typeface="Urbanist"/>
                <a:ea typeface="Urbanist"/>
                <a:cs typeface="Urbanist"/>
                <a:sym typeface="Urbanist"/>
              </a:rPr>
              <a:t>. </a:t>
            </a:r>
            <a:endParaRPr/>
          </a:p>
        </p:txBody>
      </p:sp>
      <p:sp>
        <p:nvSpPr>
          <p:cNvPr id="228" name="Google Shape;228;p25"/>
          <p:cNvSpPr/>
          <p:nvPr/>
        </p:nvSpPr>
        <p:spPr>
          <a:xfrm>
            <a:off x="7620000" y="4456631"/>
            <a:ext cx="381000" cy="35400"/>
          </a:xfrm>
          <a:prstGeom prst="rect">
            <a:avLst/>
          </a:prstGeom>
          <a:solidFill>
            <a:srgbClr val="22C55E"/>
          </a:solidFill>
          <a:ln cap="flat" cmpd="sng" w="19050">
            <a:solidFill>
              <a:srgbClr val="22C55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9" name="Google Shape;229;p25"/>
          <p:cNvSpPr txBox="1"/>
          <p:nvPr/>
        </p:nvSpPr>
        <p:spPr>
          <a:xfrm>
            <a:off x="8259603" y="4125366"/>
            <a:ext cx="2340292" cy="251370"/>
          </a:xfrm>
          <a:prstGeom prst="rect">
            <a:avLst/>
          </a:prstGeom>
          <a:noFill/>
          <a:ln>
            <a:noFill/>
          </a:ln>
        </p:spPr>
        <p:txBody>
          <a:bodyPr anchorCtr="0" anchor="t" bIns="0" lIns="0" spcFirstLastPara="1" rIns="0" wrap="square" tIns="0">
            <a:spAutoFit/>
          </a:bodyPr>
          <a:lstStyle/>
          <a:p>
            <a:pPr indent="0" lvl="0" marL="0" marR="0" rtl="0" algn="ctr">
              <a:lnSpc>
                <a:spcPct val="109944"/>
              </a:lnSpc>
              <a:spcBef>
                <a:spcPts val="0"/>
              </a:spcBef>
              <a:spcAft>
                <a:spcPts val="0"/>
              </a:spcAft>
              <a:buNone/>
            </a:pPr>
            <a:r>
              <a:rPr b="0" i="0" lang="en-US" sz="1800" u="none" cap="none" strike="noStrike">
                <a:solidFill>
                  <a:srgbClr val="FFFFFF"/>
                </a:solidFill>
                <a:latin typeface="Urbanist SemiBold"/>
                <a:ea typeface="Urbanist SemiBold"/>
                <a:cs typeface="Urbanist SemiBold"/>
                <a:sym typeface="Urbanist SemiBold"/>
              </a:rPr>
              <a:t>THE FUSION TEAM</a:t>
            </a:r>
            <a:endParaRPr/>
          </a:p>
        </p:txBody>
      </p:sp>
      <p:sp>
        <p:nvSpPr>
          <p:cNvPr id="230" name="Google Shape;230;p25"/>
          <p:cNvSpPr txBox="1"/>
          <p:nvPr/>
        </p:nvSpPr>
        <p:spPr>
          <a:xfrm>
            <a:off x="8001000" y="4471972"/>
            <a:ext cx="2800800" cy="509100"/>
          </a:xfrm>
          <a:prstGeom prst="rect">
            <a:avLst/>
          </a:prstGeom>
          <a:noFill/>
          <a:ln>
            <a:noFill/>
          </a:ln>
        </p:spPr>
        <p:txBody>
          <a:bodyPr anchorCtr="0" anchor="t" bIns="0" lIns="0" spcFirstLastPara="1" rIns="0" wrap="square" tIns="0">
            <a:spAutoFit/>
          </a:bodyPr>
          <a:lstStyle/>
          <a:p>
            <a:pPr indent="0" lvl="0" marL="0" marR="0" rtl="0" algn="ctr">
              <a:lnSpc>
                <a:spcPct val="106666"/>
              </a:lnSpc>
              <a:spcBef>
                <a:spcPts val="0"/>
              </a:spcBef>
              <a:spcAft>
                <a:spcPts val="0"/>
              </a:spcAft>
              <a:buNone/>
            </a:pPr>
            <a:r>
              <a:rPr b="0" i="0" lang="en-US" sz="1600" u="none" cap="none" strike="noStrike">
                <a:solidFill>
                  <a:srgbClr val="CBD5E1"/>
                </a:solidFill>
                <a:latin typeface="Urbanist"/>
                <a:ea typeface="Urbanist"/>
                <a:cs typeface="Urbanist"/>
                <a:sym typeface="Urbanist"/>
              </a:rPr>
              <a:t>Engineers + BTs + SMEs</a:t>
            </a:r>
            <a:br>
              <a:rPr b="0" i="0" lang="en-US" sz="2200" u="none" cap="none" strike="noStrike">
                <a:solidFill>
                  <a:schemeClr val="dk1"/>
                </a:solidFill>
                <a:latin typeface="Calibri"/>
                <a:ea typeface="Calibri"/>
                <a:cs typeface="Calibri"/>
                <a:sym typeface="Calibri"/>
              </a:rPr>
            </a:br>
            <a:r>
              <a:rPr b="0" i="0" lang="en-US" sz="1600" u="none" cap="none" strike="noStrike">
                <a:solidFill>
                  <a:srgbClr val="CBD5E1"/>
                </a:solidFill>
                <a:latin typeface="Urbanist"/>
                <a:ea typeface="Urbanist"/>
                <a:cs typeface="Urbanist"/>
                <a:sym typeface="Urbanist"/>
              </a:rPr>
              <a:t> Working as One</a:t>
            </a:r>
            <a:endParaRPr sz="1800"/>
          </a:p>
        </p:txBody>
      </p:sp>
      <p:sp>
        <p:nvSpPr>
          <p:cNvPr id="231" name="Google Shape;231;p25"/>
          <p:cNvSpPr/>
          <p:nvPr/>
        </p:nvSpPr>
        <p:spPr>
          <a:xfrm flipH="1">
            <a:off x="8690513" y="2992778"/>
            <a:ext cx="18900" cy="818400"/>
          </a:xfrm>
          <a:prstGeom prst="rect">
            <a:avLst/>
          </a:prstGeom>
          <a:solidFill>
            <a:srgbClr val="38B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32" name="Google Shape;232;p25"/>
          <p:cNvSpPr/>
          <p:nvPr/>
        </p:nvSpPr>
        <p:spPr>
          <a:xfrm flipH="1">
            <a:off x="10196358" y="2992778"/>
            <a:ext cx="18900" cy="818400"/>
          </a:xfrm>
          <a:prstGeom prst="rect">
            <a:avLst/>
          </a:prstGeom>
          <a:solidFill>
            <a:srgbClr val="38BDF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233" name="Google Shape;233;p25"/>
          <p:cNvPicPr preferRelativeResize="0"/>
          <p:nvPr/>
        </p:nvPicPr>
        <p:blipFill rotWithShape="1">
          <a:blip r:embed="rId8">
            <a:alphaModFix/>
          </a:blip>
          <a:srcRect b="0" l="0" r="0" t="0"/>
          <a:stretch/>
        </p:blipFill>
        <p:spPr>
          <a:xfrm>
            <a:off x="571500" y="3439417"/>
            <a:ext cx="114300" cy="200025"/>
          </a:xfrm>
          <a:prstGeom prst="rect">
            <a:avLst/>
          </a:prstGeom>
          <a:noFill/>
          <a:ln>
            <a:noFill/>
          </a:ln>
        </p:spPr>
      </p:pic>
      <p:pic>
        <p:nvPicPr>
          <p:cNvPr descr="image.png" id="234" name="Google Shape;234;p25"/>
          <p:cNvPicPr preferRelativeResize="0"/>
          <p:nvPr/>
        </p:nvPicPr>
        <p:blipFill rotWithShape="1">
          <a:blip r:embed="rId9">
            <a:alphaModFix/>
          </a:blip>
          <a:srcRect b="0" l="0" r="0" t="0"/>
          <a:stretch/>
        </p:blipFill>
        <p:spPr>
          <a:xfrm>
            <a:off x="571500" y="3934717"/>
            <a:ext cx="190500" cy="200025"/>
          </a:xfrm>
          <a:prstGeom prst="rect">
            <a:avLst/>
          </a:prstGeom>
          <a:noFill/>
          <a:ln>
            <a:noFill/>
          </a:ln>
        </p:spPr>
      </p:pic>
      <p:pic>
        <p:nvPicPr>
          <p:cNvPr descr="image.png" id="235" name="Google Shape;235;p25"/>
          <p:cNvPicPr preferRelativeResize="0"/>
          <p:nvPr/>
        </p:nvPicPr>
        <p:blipFill rotWithShape="1">
          <a:blip r:embed="rId10">
            <a:alphaModFix/>
          </a:blip>
          <a:srcRect b="0" l="0" r="0" t="0"/>
          <a:stretch/>
        </p:blipFill>
        <p:spPr>
          <a:xfrm>
            <a:off x="571500" y="4734817"/>
            <a:ext cx="238125" cy="200025"/>
          </a:xfrm>
          <a:prstGeom prst="rect">
            <a:avLst/>
          </a:prstGeom>
          <a:noFill/>
          <a:ln>
            <a:noFill/>
          </a:ln>
        </p:spPr>
      </p:pic>
      <p:sp>
        <p:nvSpPr>
          <p:cNvPr id="236" name="Google Shape;236;p25"/>
          <p:cNvSpPr txBox="1"/>
          <p:nvPr/>
        </p:nvSpPr>
        <p:spPr>
          <a:xfrm>
            <a:off x="571500" y="1223069"/>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The Matrix: Fusing IT &amp; Business</a:t>
            </a:r>
            <a:endParaRPr/>
          </a:p>
        </p:txBody>
      </p:sp>
      <p:sp>
        <p:nvSpPr>
          <p:cNvPr id="237" name="Google Shape;237;p25"/>
          <p:cNvSpPr/>
          <p:nvPr/>
        </p:nvSpPr>
        <p:spPr>
          <a:xfrm>
            <a:off x="571500" y="1916459"/>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26"/>
          <p:cNvPicPr preferRelativeResize="0"/>
          <p:nvPr/>
        </p:nvPicPr>
        <p:blipFill rotWithShape="1">
          <a:blip r:embed="rId3">
            <a:alphaModFix/>
          </a:blip>
          <a:srcRect b="0" l="0" r="0" t="0"/>
          <a:stretch/>
        </p:blipFill>
        <p:spPr>
          <a:xfrm>
            <a:off x="0" y="26581"/>
            <a:ext cx="12191410" cy="68100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descr="### Slide request&#10;&#10;Create **one PowerPoint slide** in the **standard Premier visual style** (same fonts/colors/layout conventions as the rest of the “Accelerating Technology Delivery” deck). The slide’s job is to clearly explain how **traditional BA + TPM roles evolve** in an accelerated, prototype-first delivery model enabled by AI—**without implying we are removing accountability**, only removing an unnecessary coordination layer by default.&#10;&#10;### Non-negotiables&#10;&#10;* This must look like a **Premier slide**, not a “tech keynote.”&#10;&#10;  * **No neon glow, no cyber gradients, no energy beams, no heavy drop shadows.**&#10;  * Use clean shapes, subtle borders, Premier palette, and high contrast readability.&#10;* Readable from a conference room: **large headings and legible body text**. If space is tight, reduce bullets rather than shrinking font.&#10;* Keep text concise: **max 2 bullets per box**.&#10;&#10;---&#10;&#10;## Slide title (top)&#10;&#10;**Role Evolution: From BA/TPM to Business Technologist + Flow Leadership**&#10;&#10;---&#10;&#10;## Layout&#10;&#10;Use a **two-column “Before vs After” comparison** with a thin vertical divider line.&#10;&#10;### Column headers&#10;&#10;* Left header: **Traditional Agile Scrum (2010s–Today)**&#10;* Right header: **Accelerated Delivery (Prototype-First Pods)**&#10;&#10;---&#10;&#10;## Top row: “team shape” chips (visual summary)&#10;&#10;Under each header, show a row of small labeled pills/chips (consistent style on both sides).&#10;&#10;### Left chips (Traditional)&#10;&#10;Product Manager | Technical Product Lead | Business Analyst (BA) | TPM/Scrum | Engineers | QA | UX&#10;&#10;### Right chips (Accelerated)&#10;&#10;Outcome Owner (Business) | BT / Product Owner | Pod Lead (flow) | Engineers | Engineering Steward (quality) | UX&#10;&#10;**Design note:** chips should be simple rounded rectangles, subtle fill, no glow.&#10;&#10;---&#10;&#10;## Main body: three “role shift” rows&#10;&#10;Create **three horizontal rows**. Each row should have:&#10;&#10;* Left “Before” box (Traditional)&#10;* Center transition arrow with label&#10;* Right “After” box(es) (Accelerated)&#10;&#10;Use **simple arrows** with the text **“EVOLVES TO”** (no glow).&#10;&#10;### Row 1 — BA evolution&#10;&#10;**Left box title:** Business Analyst (BA)&#10;**Bullets:**&#10;&#10;* Requirements &amp; user stories&#10;* Handoffs to dev team&#10;&#10;**Right box title:** Business Technologist (BT) / Product Owner (in-pod)&#10;**Bullets (bold the first bullet phrase):**&#10;&#10;* **Working prototypes + functional drafts (AI-assisted)**&#10;* Acceptance criteria + stakeholder testing&#10;&#10;**Callout (optional, small, only if space permits):**&#10;A small, subtle one-line note near the arrow (not tiny):&#10;**AI enables intent → working prototype faster**&#10;&#10;---&#10;&#10;### Row 2 — TPM evolution&#10;&#10;**Left box title:** Technical Program Manager (TPM) / Scrum&#10;**Bullets:**&#10;&#10;* PI planning / sprint mechanics&#10;* Status + coordination layer&#10;&#10;**Right side is split into two boxes** (side-by-side or stacked, but clearly separate):&#10;&#10;**Right box A title:** Pod Lead (in-pod, hands-on flow)&#10;**Bullets:**&#10;&#10;* WIP, sequencing&#10;* Demo/retro cadence&#10;&#10;**Right box B title:** Portfolio Delivery Lead&#10;**Subtitle (make this prominent, not tiny):**&#10;**Only when &gt;1 pod or hard dependencies**&#10;**Bullets:**&#10;&#10;* Dependency coordination&#10;* Release coordination&#10;&#10;**Design note:** Box B should be visually de-emphasized slightly (lighter border or lighter fill) so it doesn’t look like a mandatory layer.&#10;&#10;---&#10;&#10;### Row 3 — Governance/QA evolution&#10;&#10;**Left box title:** Manual gates &amp; heavy process&#10;**Bullets:**&#10;&#10;* Meetings, templates&#10;* Approvals&#10;&#10;**Right box title:** Automated governance + golden paths&#10;**Bullets:**&#10;&#10;* CI checks, security scans&#10;* Standards-by-default&#10;&#10;---&#10;&#10;## Bottom reassurance bar (full width)&#10;&#10;Add a full-width bar across the bottom with high contrast.&#10;&#10;**Headline (bold):**&#10;**We remove the coordination layer by default—not accountability.**&#10;&#10;**Subline (single line, separated by dots or vertical separators):**&#10;Business owns outcomes &amp; funding • Pods own delivery • Engineering owns standards &amp; quality&#10;&#10;---&#10;&#10;## Style guidance&#10;&#10;* Clean, modern, restrained Premier look.&#10;* Strong contrast (dark text on light background or vice versa), no low-contrast gray-on-gray.&#10;* Avoid tiny labels; anything below “normal body size” should be removed rather than shrunk.&#10;* Use simple icons only if they match the deck’s existing icon language; otherwise omit icons.&#10;&#10;**End of request.**" id="247" name="Google Shape;247;p27"/>
          <p:cNvPicPr preferRelativeResize="0"/>
          <p:nvPr/>
        </p:nvPicPr>
        <p:blipFill>
          <a:blip r:embed="rId3">
            <a:alphaModFix/>
          </a:blip>
          <a:stretch>
            <a:fillRect/>
          </a:stretch>
        </p:blipFill>
        <p:spPr>
          <a:xfrm>
            <a:off x="0" y="-26900"/>
            <a:ext cx="12191409" cy="68847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descr="Design **one PowerPoint slide** that reassures leadership about this specific concern:&#10;&#10;**“If we remove/reduce the traditional BA + TPM layer, where do the critical functions go so nothing falls through the cracks?”**&#10;&#10;The slide must make it unmistakable that we are removing a *layer* by default, not removing *responsibilities*. It should be scannable in under 15 seconds.&#10;&#10;---&#10;&#10;## Slide title (top)&#10;&#10;**We remove the layer—not the functions**&#10;&#10;### Subtitle (smaller)&#10;&#10;**Where BA/TPM responsibilities land in the accelerated delivery model**&#10;&#10;---&#10;&#10;## Primary visual (must-have): 6-row function-to-owner mapping&#10;&#10;Create a clean **6-row matrix** (styled as rows/cards; not a dense spreadsheet). Use **three columns** with these exact headers:&#10;&#10;1. **Crucial function (what must happen)**&#10;2. **Who owns it now (traditional model)**&#10;3. **Where it lives in the new model (role/owner)**&#10;&#10;**Readability rule:** each cell should be short phrases; no paragraphs. Limit to 1–2 lines per cell.&#10;&#10;---&#10;&#10;## Exact row content (use these words)&#10;&#10;### Row 1&#10;&#10;**Crucial function:** Problem framing + stakeholder alignment (what are we solving, for whom?)&#10;**Owns it now:** BA + TPM (often via meetings &amp; docs)&#10;**New model:** **Outcome Owner (Business) + BT/PO (in-pod)**&#10;&#10;### Row 2&#10;&#10;**Crucial function:** Backlog shaping (thin slices, acceptance criteria, “ready” work)&#10;**Owns it now:** BA (stories) + TPM (planning)&#10;**New model:** **BT/PO (in-pod)**&#10;&#10;### Row 3&#10;&#10;**Crucial function:** Day-to-day delivery flow (WIP, sequencing, demos, retros, unblock)&#10;**Owns it now:** TPM / Scrum Master&#10;**New model:** **Pod Lead (in-pod, hands-on flow)**&#10;*(Optional small parenthetical: Pod Lead can be a senior BT or senior engineer.)*&#10;&#10;### Row 4 (IMPORTANT: visually mark as exception)&#10;&#10;**Crucial function:** Cross-team dependencies + release coordination (multi-pod work)&#10;**Owns it now:** TPM / Program Management layer&#10;**New model:** **Portfolio Delivery Lead**&#10;**Tag/subtitle (must be prominent):** **Exception—only when &gt;1 pod or hard dependencies**&#10;Small note: **Not present for single-pod work**&#10;&#10;### Row 5&#10;&#10;**Crucial function:** Engineering quality, security, standards, architecture guardrails&#10;**Owns it now:** Architects + QA + Engineering leadership (often via gates)&#10;**New model:** **Engineering Steward + automated checks**&#10;**Examples (keep short, max 3):** PR reviews • CI tests • security scans&#10;&#10;### Row 6 (fix ownership clarity)&#10;&#10;**Crucial function:** Outcome measurement + adoption/engagement visibility (“are we delivering value?”)&#10;**Owns it now:** Often unclear / scattered / after-the-fact reporting&#10;**New model:** **Outcome Owner (Business) + BT/PO (in-pod)** *(define measures + leading indicators)*&#10;&#10;* **Enablement support** *(instrumentation + dashboards)*&#10;&#10;---&#10;&#10;## Right-side callout (small but clear)&#10;&#10;Add a callout box on the right with this text:&#10;&#10;**Key Principle:**&#10;**Single-pod work stays inside the pod. Multi-pod work uses lightweight portfolio coordination.**&#10;&#10;---&#10;&#10;## Bottom bar (must-have): “Where work lives” summary&#10;&#10;Add a clean bar across the bottom with three segments (left-to-right). Use these exact labels:&#10;&#10;* **In-Pod (default):** BT/PO + Pod Lead + Engineers + Eng Steward&#10;* **Portfolio (only when needed):** Portfolio Delivery Lead&#10;* **Business (always):** Outcome Owner&#10;&#10;Optional: add a single subtle arrow showing flow **Business → In-Pod → Portfolio (only when needed)**.&#10;&#10;---&#10;&#10;## Design emphasis requirements (content-driven)&#10;&#10;* Row 4 must visually read as **exception case** (lighter style, smaller, or “Exception” tag). It should not look like a mandatory layer.&#10;* Keep typography large enough for live presentation; if text is too long, shorten words rather than shrinking font.&#10;* Avoid long explanatory sentences; the slide is an “ownership map,” not a narrative." id="252" name="Google Shape;252;p28"/>
          <p:cNvPicPr preferRelativeResize="0"/>
          <p:nvPr/>
        </p:nvPicPr>
        <p:blipFill>
          <a:blip r:embed="rId3">
            <a:alphaModFix/>
          </a:blip>
          <a:stretch>
            <a:fillRect/>
          </a:stretch>
        </p:blipFill>
        <p:spPr>
          <a:xfrm>
            <a:off x="0" y="-26900"/>
            <a:ext cx="12191409" cy="68847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descr="**Subject: Design Brief for New Slide – &quot;Rules of the Road: Decision Rights&quot;**&#10;&#10;Hi there,&#10;&#10;We need to draft a new slide to immediately follow Slide 8 (&quot;The Matrix: Fusing IT and Business&quot;). The current Slide 8 explains *who* sits where, but this new slide needs to explain *how* they make decisions without stepping on each other’s toes.&#10;&#10;The stakeholders are nervous about having &quot;two bosses&quot; (the matrix model), so this slide needs to look clean, authoritative, and rigid. It should feel like a contract or a charter.&#10;&#10;**1. Slide Title &amp; Headline**&#10;&#10;  * **Title:** Rules of the Road: Decision Rights in the Matrix&#10;  * **Subtitle:** Distinct accountability ensures speed without chaos.&#10;  * **Key Takeaway (Bottom or Top):** &quot;The Business decides **where** we go. Engineering ensures the **car** is safe and fast. The Business Technologist drives.&quot;&#10;&#10;**2. Visual Layout**&#10;Please create a **4x5 Grid/Matrix**.&#10;&#10;  * **Leftmost Column:** The Decision Category (The &quot;Issue&quot;)&#10;  * **Middle 3 Columns:** The Players (Business, Product/BT, Eng/Hub)&#10;  * **Rightmost Column:** The Tie-Breaker (Crucial column—make this visually distinct, perhaps a shaded background).&#10;&#10;**3. The Content (Please copy this text exactly)**&#10;&#10;| Decision Category | Business Unit (The &quot;What&quot;) | Product / BT Vertical (The &quot;Shape&quot;) | Eng / Hub (The &quot;How&quot;) | **Conflict Resolution** |&#10;| :--- | :--- | :--- | :--- | :--- |&#10;| **Prioritization** (Budget &amp; Value) | **OWNER**&lt;br&gt;Decides problem selection &amp; value targets. | **CONSULTANT**&lt;br&gt;Advises on feasibility &amp; sequencing. | **INFORMED**&lt;br&gt;Receives execution timelines. | **Business GM**&lt;br&gt;(Budget holder wins on &quot;What&quot;) |&#10;| **Solution Design** (Workflow &amp; UX) | **CONSULTANT**&lt;br&gt;Validates user needs/adoption. | **OWNER**&lt;br&gt;Defines workflow, logic, &amp; UI. | **APPROVER**&lt;br&gt;Vetoes only if security standards violated. | **Product Lead**&lt;br&gt;(Balances user need vs. constraints) |&#10;| **Architecture &amp; Stack** (Security &amp; Scale) | **INFORMED**&lt;br&gt;Uses the output. | **CONSULTANT**&lt;br&gt;Requests tools/data access. | **OWNER**&lt;br&gt;Mandates &quot;Golden Paths&quot; &amp; security standards. | **Eng/Hub Lead**&lt;br&gt;(Standardization wins on &quot;How&quot;) |&#10;| **Staffing &amp; Career** (Hiring &amp; Promo) | **INPUT**&lt;br&gt;Provides feedback on outcomes. | **OWNER**&lt;br&gt;Hiring, firing, promo, &amp; standards (Hardline). | **PEER REVIEW**&lt;br&gt;Technical assessment. | **Vertical Lead**&lt;br&gt;(Talent bar is protected by function) |&#10;&#10;**4. Design Notes / &quot;Vibe&quot;**&#10;&#10;  * **Emphasis:** Please bold or highlight the word **OWNER** in each row so the eye creates a diagonal scan. We need to see that ownership is distributed, not hoarded.&#10;  * **Color Coding:**&#10;      * Use the &quot;Business&quot; color (from the deck palette) for the Business Unit column.&#10;      * Use the &quot;Tech/Blue&quot; color for the Engineering column.&#10;      * Use a &quot;Hybrid/Purple&quot; (or distinct accent) for the Product/BT column to show they bridge the gap.&#10;  * **Clarity:** Ensure the &quot;Conflict Resolution&quot; column stands out. Executives will look there first to see who has the final say.&#10;&#10;Let me know if you have questions on the text hierarchy. Thanks\!" id="257" name="Google Shape;257;p29"/>
          <p:cNvPicPr preferRelativeResize="0"/>
          <p:nvPr/>
        </p:nvPicPr>
        <p:blipFill>
          <a:blip r:embed="rId3">
            <a:alphaModFix/>
          </a:blip>
          <a:stretch>
            <a:fillRect/>
          </a:stretch>
        </p:blipFill>
        <p:spPr>
          <a:xfrm>
            <a:off x="0" y="0"/>
            <a:ext cx="12191409" cy="688474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descr="Beautify this slide" id="262" name="Google Shape;262;p30"/>
          <p:cNvPicPr preferRelativeResize="0"/>
          <p:nvPr/>
        </p:nvPicPr>
        <p:blipFill>
          <a:blip r:embed="rId3">
            <a:alphaModFix/>
          </a:blip>
          <a:stretch>
            <a:fillRect/>
          </a:stretch>
        </p:blipFill>
        <p:spPr>
          <a:xfrm>
            <a:off x="11317" y="26581"/>
            <a:ext cx="12191409" cy="68045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66" name="Shape 266"/>
        <p:cNvGrpSpPr/>
        <p:nvPr/>
      </p:nvGrpSpPr>
      <p:grpSpPr>
        <a:xfrm>
          <a:off x="0" y="0"/>
          <a:ext cx="0" cy="0"/>
          <a:chOff x="0" y="0"/>
          <a:chExt cx="0" cy="0"/>
        </a:xfrm>
      </p:grpSpPr>
      <p:pic>
        <p:nvPicPr>
          <p:cNvPr descr="image.png" id="267" name="Google Shape;267;p31"/>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68" name="Google Shape;268;p31"/>
          <p:cNvSpPr txBox="1"/>
          <p:nvPr/>
        </p:nvSpPr>
        <p:spPr>
          <a:xfrm>
            <a:off x="571500" y="1531739"/>
            <a:ext cx="5550693" cy="101530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The AI-Augmented Technologist</a:t>
            </a:r>
            <a:endParaRPr/>
          </a:p>
        </p:txBody>
      </p:sp>
      <p:sp>
        <p:nvSpPr>
          <p:cNvPr id="269" name="Google Shape;269;p31"/>
          <p:cNvSpPr/>
          <p:nvPr/>
        </p:nvSpPr>
        <p:spPr>
          <a:xfrm>
            <a:off x="571500" y="2728019"/>
            <a:ext cx="528637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70" name="Google Shape;270;p31"/>
          <p:cNvSpPr txBox="1"/>
          <p:nvPr/>
        </p:nvSpPr>
        <p:spPr>
          <a:xfrm>
            <a:off x="571500" y="3194744"/>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The Business-First Builder:</a:t>
            </a:r>
            <a:r>
              <a:rPr b="0" i="0" lang="en-US" sz="1350" u="none" cap="none" strike="noStrike">
                <a:solidFill>
                  <a:srgbClr val="CBD5E1"/>
                </a:solidFill>
                <a:latin typeface="Urbanist"/>
                <a:ea typeface="Urbanist"/>
                <a:cs typeface="Urbanist"/>
                <a:sym typeface="Urbanist"/>
              </a:rPr>
              <a:t> AI enables the domain expert to move from "requirements writer" to "solution prototyper."</a:t>
            </a:r>
            <a:endParaRPr/>
          </a:p>
        </p:txBody>
      </p:sp>
      <p:sp>
        <p:nvSpPr>
          <p:cNvPr id="271" name="Google Shape;271;p31"/>
          <p:cNvSpPr txBox="1"/>
          <p:nvPr/>
        </p:nvSpPr>
        <p:spPr>
          <a:xfrm>
            <a:off x="571500" y="3914775"/>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Vibe Coding:</a:t>
            </a:r>
            <a:r>
              <a:rPr b="0" i="0" lang="en-US" sz="1350" u="none" cap="none" strike="noStrike">
                <a:solidFill>
                  <a:srgbClr val="CBD5E1"/>
                </a:solidFill>
                <a:latin typeface="Urbanist"/>
                <a:ea typeface="Urbanist"/>
                <a:cs typeface="Urbanist"/>
                <a:sym typeface="Urbanist"/>
              </a:rPr>
              <a:t> Focusing on business </a:t>
            </a:r>
            <a:r>
              <a:rPr b="0" i="1" lang="en-US" sz="1350" u="none" cap="none" strike="noStrike">
                <a:solidFill>
                  <a:srgbClr val="CBD5E1"/>
                </a:solidFill>
                <a:latin typeface="Urbanist"/>
                <a:ea typeface="Urbanist"/>
                <a:cs typeface="Urbanist"/>
                <a:sym typeface="Urbanist"/>
              </a:rPr>
              <a:t>intent</a:t>
            </a:r>
            <a:r>
              <a:rPr b="0" i="0" lang="en-US" sz="1350" u="none" cap="none" strike="noStrike">
                <a:solidFill>
                  <a:srgbClr val="CBD5E1"/>
                </a:solidFill>
                <a:latin typeface="Urbanist"/>
                <a:ea typeface="Urbanist"/>
                <a:cs typeface="Urbanist"/>
                <a:sym typeface="Urbanist"/>
              </a:rPr>
              <a:t> ("Show me rebate leakage") rather than syntax. The AI handles the boilerplate.</a:t>
            </a:r>
            <a:endParaRPr/>
          </a:p>
        </p:txBody>
      </p:sp>
      <p:sp>
        <p:nvSpPr>
          <p:cNvPr id="272" name="Google Shape;272;p31"/>
          <p:cNvSpPr txBox="1"/>
          <p:nvPr/>
        </p:nvSpPr>
        <p:spPr>
          <a:xfrm>
            <a:off x="571500" y="4634805"/>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Functional Wireframes:</a:t>
            </a:r>
            <a:r>
              <a:rPr b="0" i="0" lang="en-US" sz="1350" u="none" cap="none" strike="noStrike">
                <a:solidFill>
                  <a:srgbClr val="CBD5E1"/>
                </a:solidFill>
                <a:latin typeface="Urbanist"/>
                <a:ea typeface="Urbanist"/>
                <a:cs typeface="Urbanist"/>
                <a:sym typeface="Urbanist"/>
              </a:rPr>
              <a:t> Using AI to instantly visualize user flows and data logic, iterating in real-time with stakeholders.</a:t>
            </a:r>
            <a:endParaRPr/>
          </a:p>
        </p:txBody>
      </p:sp>
      <p:pic>
        <p:nvPicPr>
          <p:cNvPr id="273" name="Google Shape;273;p31"/>
          <p:cNvPicPr preferRelativeResize="0"/>
          <p:nvPr/>
        </p:nvPicPr>
        <p:blipFill rotWithShape="1">
          <a:blip r:embed="rId5">
            <a:alphaModFix/>
          </a:blip>
          <a:srcRect b="0" l="50396" r="0" t="0"/>
          <a:stretch/>
        </p:blipFill>
        <p:spPr>
          <a:xfrm>
            <a:off x="6143296" y="25"/>
            <a:ext cx="6048653" cy="6858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77" name="Shape 277"/>
        <p:cNvGrpSpPr/>
        <p:nvPr/>
      </p:nvGrpSpPr>
      <p:grpSpPr>
        <a:xfrm>
          <a:off x="0" y="0"/>
          <a:ext cx="0" cy="0"/>
          <a:chOff x="0" y="0"/>
          <a:chExt cx="0" cy="0"/>
        </a:xfrm>
      </p:grpSpPr>
      <p:pic>
        <p:nvPicPr>
          <p:cNvPr descr="image.png" id="278" name="Google Shape;278;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79" name="Google Shape;279;p32"/>
          <p:cNvSpPr txBox="1"/>
          <p:nvPr/>
        </p:nvSpPr>
        <p:spPr>
          <a:xfrm>
            <a:off x="571500" y="1394519"/>
            <a:ext cx="5550693" cy="101530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The AI-Augmented Engineer</a:t>
            </a:r>
            <a:endParaRPr/>
          </a:p>
        </p:txBody>
      </p:sp>
      <p:sp>
        <p:nvSpPr>
          <p:cNvPr id="280" name="Google Shape;280;p32"/>
          <p:cNvSpPr/>
          <p:nvPr/>
        </p:nvSpPr>
        <p:spPr>
          <a:xfrm>
            <a:off x="571500" y="2590800"/>
            <a:ext cx="528637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81" name="Google Shape;281;p32"/>
          <p:cNvSpPr txBox="1"/>
          <p:nvPr/>
        </p:nvSpPr>
        <p:spPr>
          <a:xfrm>
            <a:off x="571500" y="3057525"/>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The Force Multiplier:</a:t>
            </a:r>
            <a:r>
              <a:rPr b="0" i="0" lang="en-US" sz="1350" u="none" cap="none" strike="noStrike">
                <a:solidFill>
                  <a:srgbClr val="CBD5E1"/>
                </a:solidFill>
                <a:latin typeface="Urbanist"/>
                <a:ea typeface="Urbanist"/>
                <a:cs typeface="Urbanist"/>
                <a:sym typeface="Urbanist"/>
              </a:rPr>
              <a:t> Engineers shift from writing syntax to orchestrating multiple AI agents to generate volume.</a:t>
            </a:r>
            <a:endParaRPr/>
          </a:p>
        </p:txBody>
      </p:sp>
      <p:sp>
        <p:nvSpPr>
          <p:cNvPr id="282" name="Google Shape;282;p32"/>
          <p:cNvSpPr txBox="1"/>
          <p:nvPr/>
        </p:nvSpPr>
        <p:spPr>
          <a:xfrm>
            <a:off x="571500" y="3777555"/>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Scale:</a:t>
            </a:r>
            <a:r>
              <a:rPr b="0" i="0" lang="en-US" sz="1350" u="none" cap="none" strike="noStrike">
                <a:solidFill>
                  <a:srgbClr val="CBD5E1"/>
                </a:solidFill>
                <a:latin typeface="Urbanist"/>
                <a:ea typeface="Urbanist"/>
                <a:cs typeface="Urbanist"/>
                <a:sym typeface="Urbanist"/>
              </a:rPr>
              <a:t> A small team of 4 can achieve the output of 10 by leveraging agents for documentation, testing, and boilerplate.</a:t>
            </a:r>
            <a:endParaRPr/>
          </a:p>
        </p:txBody>
      </p:sp>
      <p:sp>
        <p:nvSpPr>
          <p:cNvPr id="283" name="Google Shape;283;p32"/>
          <p:cNvSpPr txBox="1"/>
          <p:nvPr/>
        </p:nvSpPr>
        <p:spPr>
          <a:xfrm>
            <a:off x="571500" y="4497585"/>
            <a:ext cx="5286375" cy="82287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Automated Quality:</a:t>
            </a:r>
            <a:r>
              <a:rPr b="0" i="0" lang="en-US" sz="1350" u="none" cap="none" strike="noStrike">
                <a:solidFill>
                  <a:srgbClr val="CBD5E1"/>
                </a:solidFill>
                <a:latin typeface="Urbanist"/>
                <a:ea typeface="Urbanist"/>
                <a:cs typeface="Urbanist"/>
                <a:sym typeface="Urbanist"/>
              </a:rPr>
              <a:t> The "Quality Engineer" role evolves to building the </a:t>
            </a:r>
            <a:r>
              <a:rPr b="1" i="0" lang="en-US" sz="1350" u="none" cap="none" strike="noStrike">
                <a:solidFill>
                  <a:srgbClr val="CBD5E1"/>
                </a:solidFill>
                <a:latin typeface="Urbanist"/>
                <a:ea typeface="Urbanist"/>
                <a:cs typeface="Urbanist"/>
                <a:sym typeface="Urbanist"/>
              </a:rPr>
              <a:t>"Test-Feed-Fix-Verify"</a:t>
            </a:r>
            <a:r>
              <a:rPr b="0" i="0" lang="en-US" sz="1350" u="none" cap="none" strike="noStrike">
                <a:solidFill>
                  <a:srgbClr val="CBD5E1"/>
                </a:solidFill>
                <a:latin typeface="Urbanist"/>
                <a:ea typeface="Urbanist"/>
                <a:cs typeface="Urbanist"/>
                <a:sym typeface="Urbanist"/>
              </a:rPr>
              <a:t> loop—automating the rejection of insecure AI code.</a:t>
            </a:r>
            <a:endParaRPr/>
          </a:p>
        </p:txBody>
      </p:sp>
      <p:pic>
        <p:nvPicPr>
          <p:cNvPr id="284" name="Google Shape;284;p32"/>
          <p:cNvPicPr preferRelativeResize="0"/>
          <p:nvPr/>
        </p:nvPicPr>
        <p:blipFill rotWithShape="1">
          <a:blip r:embed="rId4">
            <a:alphaModFix/>
          </a:blip>
          <a:srcRect b="0" l="31631" r="10741" t="0"/>
          <a:stretch/>
        </p:blipFill>
        <p:spPr>
          <a:xfrm>
            <a:off x="6263650" y="0"/>
            <a:ext cx="5928350"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288" name="Shape 288"/>
        <p:cNvGrpSpPr/>
        <p:nvPr/>
      </p:nvGrpSpPr>
      <p:grpSpPr>
        <a:xfrm>
          <a:off x="0" y="0"/>
          <a:ext cx="0" cy="0"/>
          <a:chOff x="0" y="0"/>
          <a:chExt cx="0" cy="0"/>
        </a:xfrm>
      </p:grpSpPr>
      <p:pic>
        <p:nvPicPr>
          <p:cNvPr descr="image.png" id="289" name="Google Shape;289;p33"/>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290" name="Google Shape;290;p33"/>
          <p:cNvSpPr/>
          <p:nvPr/>
        </p:nvSpPr>
        <p:spPr>
          <a:xfrm>
            <a:off x="571500" y="2165002"/>
            <a:ext cx="5381625" cy="1663005"/>
          </a:xfrm>
          <a:prstGeom prst="roundRect">
            <a:avLst>
              <a:gd fmla="val 6873" name="adj"/>
            </a:avLst>
          </a:prstGeom>
          <a:solidFill>
            <a:srgbClr val="0F172A"/>
          </a:solidFill>
          <a:ln cap="flat" cmpd="sng" w="9525">
            <a:solidFill>
              <a:srgbClr val="1E29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1" name="Google Shape;291;p33"/>
          <p:cNvSpPr/>
          <p:nvPr/>
        </p:nvSpPr>
        <p:spPr>
          <a:xfrm>
            <a:off x="6238875" y="2165002"/>
            <a:ext cx="5381625" cy="1663005"/>
          </a:xfrm>
          <a:prstGeom prst="roundRect">
            <a:avLst>
              <a:gd fmla="val 6873" name="adj"/>
            </a:avLst>
          </a:prstGeom>
          <a:solidFill>
            <a:srgbClr val="0F172A"/>
          </a:solidFill>
          <a:ln cap="flat" cmpd="sng" w="9525">
            <a:solidFill>
              <a:srgbClr val="1E29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2" name="Google Shape;292;p33"/>
          <p:cNvSpPr/>
          <p:nvPr/>
        </p:nvSpPr>
        <p:spPr>
          <a:xfrm>
            <a:off x="571500" y="4209008"/>
            <a:ext cx="5381625" cy="1663005"/>
          </a:xfrm>
          <a:prstGeom prst="roundRect">
            <a:avLst>
              <a:gd fmla="val 6873" name="adj"/>
            </a:avLst>
          </a:prstGeom>
          <a:solidFill>
            <a:srgbClr val="0F172A"/>
          </a:solidFill>
          <a:ln cap="flat" cmpd="sng" w="9525">
            <a:solidFill>
              <a:srgbClr val="1E29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3" name="Google Shape;293;p33"/>
          <p:cNvSpPr/>
          <p:nvPr/>
        </p:nvSpPr>
        <p:spPr>
          <a:xfrm>
            <a:off x="6238875" y="4209008"/>
            <a:ext cx="5381625" cy="1663005"/>
          </a:xfrm>
          <a:prstGeom prst="roundRect">
            <a:avLst>
              <a:gd fmla="val 6873" name="adj"/>
            </a:avLst>
          </a:prstGeom>
          <a:solidFill>
            <a:srgbClr val="0F172A"/>
          </a:solidFill>
          <a:ln cap="flat" cmpd="sng" w="9525">
            <a:solidFill>
              <a:srgbClr val="1E293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4" name="Google Shape;294;p33"/>
          <p:cNvSpPr/>
          <p:nvPr/>
        </p:nvSpPr>
        <p:spPr>
          <a:xfrm>
            <a:off x="571500" y="3818483"/>
            <a:ext cx="538162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5" name="Google Shape;295;p33"/>
          <p:cNvSpPr/>
          <p:nvPr/>
        </p:nvSpPr>
        <p:spPr>
          <a:xfrm>
            <a:off x="6238875" y="3818483"/>
            <a:ext cx="538162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6" name="Google Shape;296;p33"/>
          <p:cNvSpPr/>
          <p:nvPr/>
        </p:nvSpPr>
        <p:spPr>
          <a:xfrm>
            <a:off x="571500" y="5862488"/>
            <a:ext cx="538162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97" name="Google Shape;297;p33"/>
          <p:cNvSpPr/>
          <p:nvPr/>
        </p:nvSpPr>
        <p:spPr>
          <a:xfrm>
            <a:off x="6238875" y="5862488"/>
            <a:ext cx="5381625"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image.png" id="298" name="Google Shape;298;p33"/>
          <p:cNvPicPr preferRelativeResize="0"/>
          <p:nvPr/>
        </p:nvPicPr>
        <p:blipFill rotWithShape="1">
          <a:blip r:embed="rId5">
            <a:alphaModFix/>
          </a:blip>
          <a:srcRect b="0" l="0" r="0" t="0"/>
          <a:stretch/>
        </p:blipFill>
        <p:spPr>
          <a:xfrm>
            <a:off x="819150" y="2441227"/>
            <a:ext cx="257175" cy="247650"/>
          </a:xfrm>
          <a:prstGeom prst="rect">
            <a:avLst/>
          </a:prstGeom>
          <a:noFill/>
          <a:ln>
            <a:noFill/>
          </a:ln>
        </p:spPr>
      </p:pic>
      <p:sp>
        <p:nvSpPr>
          <p:cNvPr id="299" name="Google Shape;299;p33"/>
          <p:cNvSpPr txBox="1"/>
          <p:nvPr/>
        </p:nvSpPr>
        <p:spPr>
          <a:xfrm>
            <a:off x="1266825" y="2888902"/>
            <a:ext cx="44386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Mandate the Platform Team to build "Golden Paths" for AI (Secure Sandboxes) and Data.</a:t>
            </a:r>
            <a:endParaRPr/>
          </a:p>
        </p:txBody>
      </p:sp>
      <p:pic>
        <p:nvPicPr>
          <p:cNvPr descr="image.png" id="300" name="Google Shape;300;p33"/>
          <p:cNvPicPr preferRelativeResize="0"/>
          <p:nvPr/>
        </p:nvPicPr>
        <p:blipFill rotWithShape="1">
          <a:blip r:embed="rId6">
            <a:alphaModFix/>
          </a:blip>
          <a:srcRect b="0" l="0" r="0" t="0"/>
          <a:stretch/>
        </p:blipFill>
        <p:spPr>
          <a:xfrm>
            <a:off x="6486525" y="2441227"/>
            <a:ext cx="171450" cy="247650"/>
          </a:xfrm>
          <a:prstGeom prst="rect">
            <a:avLst/>
          </a:prstGeom>
          <a:noFill/>
          <a:ln>
            <a:noFill/>
          </a:ln>
        </p:spPr>
      </p:pic>
      <p:sp>
        <p:nvSpPr>
          <p:cNvPr id="301" name="Google Shape;301;p33"/>
          <p:cNvSpPr txBox="1"/>
          <p:nvPr/>
        </p:nvSpPr>
        <p:spPr>
          <a:xfrm>
            <a:off x="6848475" y="2888902"/>
            <a:ext cx="4524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Establish the "Business Technologist" organization, career ladder, and governance standards.</a:t>
            </a:r>
            <a:endParaRPr/>
          </a:p>
        </p:txBody>
      </p:sp>
      <p:pic>
        <p:nvPicPr>
          <p:cNvPr descr="image.png" id="302" name="Google Shape;302;p33"/>
          <p:cNvPicPr preferRelativeResize="0"/>
          <p:nvPr/>
        </p:nvPicPr>
        <p:blipFill rotWithShape="1">
          <a:blip r:embed="rId7">
            <a:alphaModFix/>
          </a:blip>
          <a:srcRect b="0" l="0" r="0" t="0"/>
          <a:stretch/>
        </p:blipFill>
        <p:spPr>
          <a:xfrm>
            <a:off x="819150" y="4485233"/>
            <a:ext cx="228600" cy="247650"/>
          </a:xfrm>
          <a:prstGeom prst="rect">
            <a:avLst/>
          </a:prstGeom>
          <a:noFill/>
          <a:ln>
            <a:noFill/>
          </a:ln>
        </p:spPr>
      </p:pic>
      <p:sp>
        <p:nvSpPr>
          <p:cNvPr id="303" name="Google Shape;303;p33"/>
          <p:cNvSpPr txBox="1"/>
          <p:nvPr/>
        </p:nvSpPr>
        <p:spPr>
          <a:xfrm>
            <a:off x="1238250" y="4932908"/>
            <a:ext cx="446722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Deploy Fusion Teams into BUs (merging IT &amp; Business) and launch an FDE pilot for a major client.</a:t>
            </a:r>
            <a:endParaRPr/>
          </a:p>
        </p:txBody>
      </p:sp>
      <p:pic>
        <p:nvPicPr>
          <p:cNvPr descr="image.png" id="304" name="Google Shape;304;p33"/>
          <p:cNvPicPr preferRelativeResize="0"/>
          <p:nvPr/>
        </p:nvPicPr>
        <p:blipFill rotWithShape="1">
          <a:blip r:embed="rId8">
            <a:alphaModFix/>
          </a:blip>
          <a:srcRect b="0" l="0" r="0" t="0"/>
          <a:stretch/>
        </p:blipFill>
        <p:spPr>
          <a:xfrm>
            <a:off x="6486525" y="4485233"/>
            <a:ext cx="285750" cy="247650"/>
          </a:xfrm>
          <a:prstGeom prst="rect">
            <a:avLst/>
          </a:prstGeom>
          <a:noFill/>
          <a:ln>
            <a:noFill/>
          </a:ln>
        </p:spPr>
      </p:pic>
      <p:sp>
        <p:nvSpPr>
          <p:cNvPr id="305" name="Google Shape;305;p33"/>
          <p:cNvSpPr txBox="1"/>
          <p:nvPr/>
        </p:nvSpPr>
        <p:spPr>
          <a:xfrm>
            <a:off x="6962775" y="4932908"/>
            <a:ext cx="44100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Reinforce values: "Soft Lanes," "Failure is OK," and "The Players Matter" to empower the new verticals.</a:t>
            </a:r>
            <a:endParaRPr/>
          </a:p>
        </p:txBody>
      </p:sp>
      <p:sp>
        <p:nvSpPr>
          <p:cNvPr id="306" name="Google Shape;306;p33"/>
          <p:cNvSpPr txBox="1"/>
          <p:nvPr/>
        </p:nvSpPr>
        <p:spPr>
          <a:xfrm>
            <a:off x="571500" y="738187"/>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Strategic Roadmap</a:t>
            </a:r>
            <a:endParaRPr/>
          </a:p>
        </p:txBody>
      </p:sp>
      <p:sp>
        <p:nvSpPr>
          <p:cNvPr id="307" name="Google Shape;307;p33"/>
          <p:cNvSpPr/>
          <p:nvPr/>
        </p:nvSpPr>
        <p:spPr>
          <a:xfrm>
            <a:off x="571500" y="1431577"/>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descr="Beautify this slide" id="312" name="Google Shape;312;p34"/>
          <p:cNvPicPr preferRelativeResize="0"/>
          <p:nvPr/>
        </p:nvPicPr>
        <p:blipFill>
          <a:blip r:embed="rId3">
            <a:alphaModFix/>
          </a:blip>
          <a:stretch>
            <a:fillRect/>
          </a:stretch>
        </p:blipFill>
        <p:spPr>
          <a:xfrm>
            <a:off x="0" y="-26900"/>
            <a:ext cx="12191409" cy="68847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descr="### Goal&#10;&#10;Design **one clean, executive-friendly slide** that shows:&#10;&#10;1. **Why centralized IT delivery creates long lead times** for business-requested work (budgeting + staffing + planning + translation + rework).&#10;2. **How embedded capacity + automated guardrails collapses those delays** (continuous delivery + direct feedback + less translation).&#10;&#10;This slide must be **simple enough to read in 10–15 seconds** and strong enough that the audience “gets it” without narration. Avoid detailed swimlanes, excessive icons, or long process chains.&#10;&#10;### Do NOT use specific examples (no “CIAM,” “Foundations,” or “ABI”)&#10;&#10;Use a generalized scenario: *a business unit leader requesting work from a centralized IT organization*.&#10;&#10;### Key story to convey (generalized timeline)&#10;&#10;The slide should communicate a representative sequence like this (but not as a long text block):&#10;&#10;* **6 months before FY starts:** business must submit requests so they can be budgeted&#10;* **FY + 2 months:** IT team finally staffed / capacity allocated&#10;* **FY + 4 months:** business re-interviewed to restate needs and fit into PI plan&#10;* **FY + 6–7 months:** work actually begins&#10;* **FY + 9–12 months:** delivery happens, often **close but not quite**, causing additional rework cycles&#10;&#10;The big point: *queue time and translation dominate build time.*&#10;&#10;### Recommended visual layout (pick ONE of these clean options)&#10;&#10;#### Option A (preferred): “Single timeline + compression”&#10;&#10;A two-row timeline with very few elements.&#10;&#10;**Top row: Centralized IT (Freight Train)**&#10;&#10;* 5–6 labeled blocks max, with the big “waiting” portions visually emphasized:&#10;&#10;  1. Budget request window (pre-FY)&#10;  2. Staffing / capacity allocation&#10;  3. Re-discovery / re-translation&#10;  4. PI planning / scheduling queue&#10;  5. Build + QA + release&#10;  6. Rework loop (small loop icon at end)&#10;&#10;Add one bold callout on this row:&#10;&#10;* “Net: 9–12 months to usable value; translation loss at each boundary.”&#10;&#10;**Bottom row: Embedded pod + hub guardrails (Convoy)**&#10;&#10;* 3–4 blocks max:&#10;&#10;  1. Embedded capacity funded (budget attached to business)&#10;  2. Continuous Kanban delivery&#10;  3. Automated guardrails (policy-as-code, tests, scanning)&#10;  4. Rapid feedback loop&#10;&#10;Bold callout:&#10;&#10;* “Net: weeks to value; iterate in-place with the business.”&#10;&#10;Keep the “compression” visually obvious: top row long; bottom row short.&#10;&#10;#### Option B: “3-box causality slide” (even simpler)&#10;&#10;Left-to-right: **Cause → Mechanism → Result**&#10;&#10;* **Cause:** Centralization + annual budgeting + quarterly planning&#10;* **Mechanism:** Handoffs + queues + re-translation + rework&#10;* **Result:** 9–12 month lead times + misalignment + bypass behavior (“shadow IT/AI”)&#10;&#10;Then below: the inverse for the target state:&#10;&#10;* **Embedded capacity + paved roads** → **collapsed handoffs + automated guardrails** → **weeks to value + safer delivery**&#10;&#10;If the timeline still feels too busy, use this option.&#10;&#10;### Text constraints (important)&#10;&#10;* Maximum **10–14 words per label**.&#10;* No more than **6 steps** in the centralized row.&#10;* No more than **4 steps** in the embedded row.&#10;* Avoid paragraphs. Use short phrases.&#10;&#10;### Slide copy (designer can use directly)&#10;&#10;**Title (choose one):**&#10;&#10;* “Centralization Creates Latency: Interfaces Create Friction”&#10;* “Friction is the Enemy: Why Centralized Delivery Feels Slow”&#10;&#10;**Subtitle:**&#10;&#10;* “Queue time + re-translation dominate build time in centralized models.”&#10;&#10;**Top row label:**&#10;&#10;* “Centralized IT Delivery (Budgeted, Staffed, Planned in Batches)”&#10;&#10;**Top row steps (short labels):**&#10;&#10;* “Budget requests (pre-FY)”&#10;* “Capacity staffed (FY+2 mo)”&#10;* “Re-discovery (FY+4 mo)”&#10;* “PI planning / scheduling”&#10;* “Build → QA → release”&#10;* “Rework loop”&#10;&#10;**Top callout bar (bold):**&#10;&#10;* “Net: 9–12 months to usable value. Misalignment drives rework.”&#10;&#10;**Bottom row label:**&#10;&#10;* “Embedded Pod + Hub Guardrails (Continuous Delivery)”&#10;&#10;**Bottom row steps:**&#10;&#10;* “Capacity funded to the business”&#10;* “Kanban: build in small increments”&#10;* “Automated guardrails (tests, policy-as-code)”&#10;* “Direct feedback loop”&#10;&#10;**Bottom callout bar (bold):**&#10;&#10;* “Net: weeks to value. Less translation. Faster learning.”&#10;&#10;**Footer (optional, 3 tiny outcomes):**&#10;&#10;* “Lead time ↓”   “Rework ↓”   “Risk ↓”&#10;&#10;### Style guidance&#10;&#10;* Keep the aesthetic similar to the earlier “Friction is the Enemy” slide: clean, high contrast, minimal elements.&#10;* Use **one metaphor only** (freight train vs convoy) if you use it at all—do not combine with complex process diagrams.&#10;* If using color, use it to distinguish:&#10;&#10;  * centralized = warm/problem color&#10;  * embedded = cool/solution color&#10;    But don’t add extra iconography beyond 1–2 simple symbols (hourglass + loop arrow).&#10;&#10;### What success looks like&#10;&#10;If someone glances at the slide for 5 seconds, they should be able to repeat:&#10;&#10;* “Centralized budgeting and planning creates long queues and re-translation.”&#10;* “Embedding capacity plus automated guardrails compresses delivery to weeks.”" id="103" name="Google Shape;103;p17"/>
          <p:cNvPicPr preferRelativeResize="0"/>
          <p:nvPr/>
        </p:nvPicPr>
        <p:blipFill>
          <a:blip r:embed="rId3">
            <a:alphaModFix/>
          </a:blip>
          <a:stretch>
            <a:fillRect/>
          </a:stretch>
        </p:blipFill>
        <p:spPr>
          <a:xfrm>
            <a:off x="0" y="-26900"/>
            <a:ext cx="12191409" cy="68847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07" name="Shape 107"/>
        <p:cNvGrpSpPr/>
        <p:nvPr/>
      </p:nvGrpSpPr>
      <p:grpSpPr>
        <a:xfrm>
          <a:off x="0" y="0"/>
          <a:ext cx="0" cy="0"/>
          <a:chOff x="0" y="0"/>
          <a:chExt cx="0" cy="0"/>
        </a:xfrm>
      </p:grpSpPr>
      <p:pic>
        <p:nvPicPr>
          <p:cNvPr descr="image.png" id="108" name="Google Shape;108;p18"/>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09" name="Google Shape;109;p18"/>
          <p:cNvPicPr preferRelativeResize="0"/>
          <p:nvPr/>
        </p:nvPicPr>
        <p:blipFill rotWithShape="1">
          <a:blip r:embed="rId4">
            <a:alphaModFix/>
          </a:blip>
          <a:srcRect b="0" l="0" r="0" t="0"/>
          <a:stretch/>
        </p:blipFill>
        <p:spPr>
          <a:xfrm>
            <a:off x="571500" y="1800225"/>
            <a:ext cx="5334000" cy="4531816"/>
          </a:xfrm>
          <a:prstGeom prst="rect">
            <a:avLst/>
          </a:prstGeom>
          <a:noFill/>
          <a:ln>
            <a:noFill/>
          </a:ln>
        </p:spPr>
      </p:pic>
      <p:pic>
        <p:nvPicPr>
          <p:cNvPr descr="image.png" id="110" name="Google Shape;110;p18"/>
          <p:cNvPicPr preferRelativeResize="0"/>
          <p:nvPr/>
        </p:nvPicPr>
        <p:blipFill rotWithShape="1">
          <a:blip r:embed="rId5">
            <a:alphaModFix/>
          </a:blip>
          <a:srcRect b="0" l="0" r="0" t="0"/>
          <a:stretch/>
        </p:blipFill>
        <p:spPr>
          <a:xfrm>
            <a:off x="6286500" y="1800225"/>
            <a:ext cx="5334000" cy="4531816"/>
          </a:xfrm>
          <a:prstGeom prst="rect">
            <a:avLst/>
          </a:prstGeom>
          <a:noFill/>
          <a:ln>
            <a:noFill/>
          </a:ln>
        </p:spPr>
      </p:pic>
      <p:pic>
        <p:nvPicPr>
          <p:cNvPr descr="image.png" id="111" name="Google Shape;111;p18"/>
          <p:cNvPicPr preferRelativeResize="0"/>
          <p:nvPr/>
        </p:nvPicPr>
        <p:blipFill rotWithShape="1">
          <a:blip r:embed="rId6">
            <a:alphaModFix/>
          </a:blip>
          <a:srcRect b="0" l="0" r="0" t="0"/>
          <a:stretch/>
        </p:blipFill>
        <p:spPr>
          <a:xfrm>
            <a:off x="581025" y="1809750"/>
            <a:ext cx="5314950" cy="2381250"/>
          </a:xfrm>
          <a:prstGeom prst="rect">
            <a:avLst/>
          </a:prstGeom>
          <a:noFill/>
          <a:ln>
            <a:noFill/>
          </a:ln>
        </p:spPr>
      </p:pic>
      <p:pic>
        <p:nvPicPr>
          <p:cNvPr descr="image.png" id="112" name="Google Shape;112;p18"/>
          <p:cNvPicPr preferRelativeResize="0"/>
          <p:nvPr/>
        </p:nvPicPr>
        <p:blipFill rotWithShape="1">
          <a:blip r:embed="rId7">
            <a:alphaModFix/>
          </a:blip>
          <a:srcRect b="0" l="0" r="0" t="0"/>
          <a:stretch/>
        </p:blipFill>
        <p:spPr>
          <a:xfrm>
            <a:off x="6296025" y="1809750"/>
            <a:ext cx="5314950" cy="2381250"/>
          </a:xfrm>
          <a:prstGeom prst="rect">
            <a:avLst/>
          </a:prstGeom>
          <a:noFill/>
          <a:ln>
            <a:noFill/>
          </a:ln>
        </p:spPr>
      </p:pic>
      <p:sp>
        <p:nvSpPr>
          <p:cNvPr id="113" name="Google Shape;113;p18"/>
          <p:cNvSpPr txBox="1"/>
          <p:nvPr/>
        </p:nvSpPr>
        <p:spPr>
          <a:xfrm>
            <a:off x="866775" y="4476750"/>
            <a:ext cx="4980622" cy="251370"/>
          </a:xfrm>
          <a:prstGeom prst="rect">
            <a:avLst/>
          </a:prstGeom>
          <a:noFill/>
          <a:ln>
            <a:noFill/>
          </a:ln>
        </p:spPr>
        <p:txBody>
          <a:bodyPr anchorCtr="0" anchor="t"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94A3B8"/>
                </a:solidFill>
                <a:latin typeface="Urbanist SemiBold"/>
                <a:ea typeface="Urbanist SemiBold"/>
                <a:cs typeface="Urbanist SemiBold"/>
                <a:sym typeface="Urbanist SemiBold"/>
              </a:rPr>
              <a:t>The Freight Train (Scaled Agile)</a:t>
            </a:r>
            <a:endParaRPr/>
          </a:p>
        </p:txBody>
      </p:sp>
      <p:sp>
        <p:nvSpPr>
          <p:cNvPr id="114" name="Google Shape;114;p18"/>
          <p:cNvSpPr txBox="1"/>
          <p:nvPr/>
        </p:nvSpPr>
        <p:spPr>
          <a:xfrm>
            <a:off x="866775" y="4899570"/>
            <a:ext cx="4743450" cy="27429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Best For:</a:t>
            </a:r>
            <a:r>
              <a:rPr b="0" i="0" lang="en-US" sz="1350" u="none" cap="none" strike="noStrike">
                <a:solidFill>
                  <a:srgbClr val="CBD5E1"/>
                </a:solidFill>
                <a:latin typeface="Urbanist"/>
                <a:ea typeface="Urbanist"/>
                <a:cs typeface="Urbanist"/>
                <a:sym typeface="Urbanist"/>
              </a:rPr>
              <a:t> ERP &amp; Back-Office Stability.</a:t>
            </a:r>
            <a:endParaRPr/>
          </a:p>
        </p:txBody>
      </p:sp>
      <p:sp>
        <p:nvSpPr>
          <p:cNvPr id="115" name="Google Shape;115;p18"/>
          <p:cNvSpPr txBox="1"/>
          <p:nvPr/>
        </p:nvSpPr>
        <p:spPr>
          <a:xfrm>
            <a:off x="866775" y="5345310"/>
            <a:ext cx="47434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Why:</a:t>
            </a:r>
            <a:r>
              <a:rPr b="0" i="0" lang="en-US" sz="1350" u="none" cap="none" strike="noStrike">
                <a:solidFill>
                  <a:srgbClr val="CBD5E1"/>
                </a:solidFill>
                <a:latin typeface="Urbanist"/>
                <a:ea typeface="Urbanist"/>
                <a:cs typeface="Urbanist"/>
                <a:sym typeface="Urbanist"/>
              </a:rPr>
              <a:t> Efficient when the destination is known and the route is stable. Optimized for batching and predictability.</a:t>
            </a:r>
            <a:endParaRPr/>
          </a:p>
        </p:txBody>
      </p:sp>
      <p:sp>
        <p:nvSpPr>
          <p:cNvPr id="116" name="Google Shape;116;p18"/>
          <p:cNvSpPr txBox="1"/>
          <p:nvPr/>
        </p:nvSpPr>
        <p:spPr>
          <a:xfrm>
            <a:off x="6581775" y="4476750"/>
            <a:ext cx="4980622" cy="251370"/>
          </a:xfrm>
          <a:prstGeom prst="rect">
            <a:avLst/>
          </a:prstGeom>
          <a:noFill/>
          <a:ln>
            <a:noFill/>
          </a:ln>
        </p:spPr>
        <p:txBody>
          <a:bodyPr anchorCtr="0" anchor="t"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38BDF8"/>
                </a:solidFill>
                <a:latin typeface="Urbanist SemiBold"/>
                <a:ea typeface="Urbanist SemiBold"/>
                <a:cs typeface="Urbanist SemiBold"/>
                <a:sym typeface="Urbanist SemiBold"/>
              </a:rPr>
              <a:t>The Convoy (Fusion/Pods)</a:t>
            </a:r>
            <a:endParaRPr/>
          </a:p>
        </p:txBody>
      </p:sp>
      <p:sp>
        <p:nvSpPr>
          <p:cNvPr id="117" name="Google Shape;117;p18"/>
          <p:cNvSpPr txBox="1"/>
          <p:nvPr/>
        </p:nvSpPr>
        <p:spPr>
          <a:xfrm>
            <a:off x="6581775" y="4899570"/>
            <a:ext cx="4743450" cy="27429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Best For:</a:t>
            </a:r>
            <a:r>
              <a:rPr b="0" i="0" lang="en-US" sz="1350" u="none" cap="none" strike="noStrike">
                <a:solidFill>
                  <a:srgbClr val="CBD5E1"/>
                </a:solidFill>
                <a:latin typeface="Urbanist"/>
                <a:ea typeface="Urbanist"/>
                <a:cs typeface="Urbanist"/>
                <a:sym typeface="Urbanist"/>
              </a:rPr>
              <a:t> Innovation &amp; External Products.</a:t>
            </a:r>
            <a:endParaRPr/>
          </a:p>
        </p:txBody>
      </p:sp>
      <p:sp>
        <p:nvSpPr>
          <p:cNvPr id="118" name="Google Shape;118;p18"/>
          <p:cNvSpPr txBox="1"/>
          <p:nvPr/>
        </p:nvSpPr>
        <p:spPr>
          <a:xfrm>
            <a:off x="6581775" y="5345310"/>
            <a:ext cx="47434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Why:</a:t>
            </a:r>
            <a:r>
              <a:rPr b="0" i="0" lang="en-US" sz="1350" u="none" cap="none" strike="noStrike">
                <a:solidFill>
                  <a:srgbClr val="CBD5E1"/>
                </a:solidFill>
                <a:latin typeface="Urbanist"/>
                <a:ea typeface="Urbanist"/>
                <a:cs typeface="Urbanist"/>
                <a:sym typeface="Urbanist"/>
              </a:rPr>
              <a:t> Necessary when terrain is uncertain. Small, autonomous units that can re-route instantly based on feedback.</a:t>
            </a:r>
            <a:endParaRPr/>
          </a:p>
        </p:txBody>
      </p:sp>
      <p:sp>
        <p:nvSpPr>
          <p:cNvPr id="119" name="Google Shape;119;p18"/>
          <p:cNvSpPr txBox="1"/>
          <p:nvPr/>
        </p:nvSpPr>
        <p:spPr>
          <a:xfrm>
            <a:off x="571500" y="525809"/>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Comparing Development Models</a:t>
            </a:r>
            <a:endParaRPr/>
          </a:p>
        </p:txBody>
      </p:sp>
      <p:sp>
        <p:nvSpPr>
          <p:cNvPr id="120" name="Google Shape;120;p18"/>
          <p:cNvSpPr/>
          <p:nvPr/>
        </p:nvSpPr>
        <p:spPr>
          <a:xfrm>
            <a:off x="571500" y="1219200"/>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descr="maybe not a guarded with armed vehicles, just the convoy trucks themselves" id="121" name="Google Shape;121;p18"/>
          <p:cNvPicPr preferRelativeResize="0"/>
          <p:nvPr/>
        </p:nvPicPr>
        <p:blipFill rotWithShape="1">
          <a:blip r:embed="rId8">
            <a:alphaModFix/>
          </a:blip>
          <a:srcRect b="31170" l="0" r="0" t="24024"/>
          <a:stretch/>
        </p:blipFill>
        <p:spPr>
          <a:xfrm>
            <a:off x="6296025" y="1778275"/>
            <a:ext cx="5315100" cy="2381400"/>
          </a:xfrm>
          <a:prstGeom prst="round2SameRect">
            <a:avLst>
              <a:gd fmla="val 7296" name="adj1"/>
              <a:gd fmla="val 0" name="adj2"/>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descr="Beautify this slide" id="126" name="Google Shape;126;p19"/>
          <p:cNvPicPr preferRelativeResize="0"/>
          <p:nvPr/>
        </p:nvPicPr>
        <p:blipFill>
          <a:blip r:embed="rId3">
            <a:alphaModFix/>
          </a:blip>
          <a:stretch>
            <a:fillRect/>
          </a:stretch>
        </p:blipFill>
        <p:spPr>
          <a:xfrm>
            <a:off x="0" y="-26900"/>
            <a:ext cx="12191409" cy="68847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30" name="Shape 130"/>
        <p:cNvGrpSpPr/>
        <p:nvPr/>
      </p:nvGrpSpPr>
      <p:grpSpPr>
        <a:xfrm>
          <a:off x="0" y="0"/>
          <a:ext cx="0" cy="0"/>
          <a:chOff x="0" y="0"/>
          <a:chExt cx="0" cy="0"/>
        </a:xfrm>
      </p:grpSpPr>
      <p:pic>
        <p:nvPicPr>
          <p:cNvPr descr="image.png" id="131" name="Google Shape;131;p20"/>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32" name="Google Shape;132;p20"/>
          <p:cNvPicPr preferRelativeResize="0"/>
          <p:nvPr/>
        </p:nvPicPr>
        <p:blipFill rotWithShape="1">
          <a:blip r:embed="rId4">
            <a:alphaModFix/>
          </a:blip>
          <a:srcRect b="0" l="0" r="0" t="0"/>
          <a:stretch/>
        </p:blipFill>
        <p:spPr>
          <a:xfrm>
            <a:off x="6334125" y="1923008"/>
            <a:ext cx="5286375" cy="4286250"/>
          </a:xfrm>
          <a:prstGeom prst="rect">
            <a:avLst/>
          </a:prstGeom>
          <a:noFill/>
          <a:ln>
            <a:noFill/>
          </a:ln>
        </p:spPr>
      </p:pic>
      <p:pic>
        <p:nvPicPr>
          <p:cNvPr descr="image.png" id="133" name="Google Shape;133;p20"/>
          <p:cNvPicPr preferRelativeResize="0"/>
          <p:nvPr/>
        </p:nvPicPr>
        <p:blipFill rotWithShape="1">
          <a:blip r:embed="rId5">
            <a:alphaModFix/>
          </a:blip>
          <a:srcRect b="0" l="0" r="0" t="0"/>
          <a:stretch/>
        </p:blipFill>
        <p:spPr>
          <a:xfrm>
            <a:off x="571500" y="5649069"/>
            <a:ext cx="5286375" cy="560040"/>
          </a:xfrm>
          <a:prstGeom prst="rect">
            <a:avLst/>
          </a:prstGeom>
          <a:noFill/>
          <a:ln>
            <a:noFill/>
          </a:ln>
        </p:spPr>
      </p:pic>
      <p:sp>
        <p:nvSpPr>
          <p:cNvPr id="134" name="Google Shape;134;p20"/>
          <p:cNvSpPr txBox="1"/>
          <p:nvPr/>
        </p:nvSpPr>
        <p:spPr>
          <a:xfrm>
            <a:off x="571500" y="1923008"/>
            <a:ext cx="5550693" cy="33516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US" sz="2400" u="none" cap="none" strike="noStrike">
                <a:solidFill>
                  <a:srgbClr val="38BDF8"/>
                </a:solidFill>
                <a:latin typeface="Urbanist SemiBold"/>
                <a:ea typeface="Urbanist SemiBold"/>
                <a:cs typeface="Urbanist SemiBold"/>
                <a:sym typeface="Urbanist SemiBold"/>
              </a:rPr>
              <a:t>Enablement over Control</a:t>
            </a:r>
            <a:endParaRPr/>
          </a:p>
        </p:txBody>
      </p:sp>
      <p:pic>
        <p:nvPicPr>
          <p:cNvPr descr="image.png" id="135" name="Google Shape;135;p20"/>
          <p:cNvPicPr preferRelativeResize="0"/>
          <p:nvPr/>
        </p:nvPicPr>
        <p:blipFill rotWithShape="1">
          <a:blip r:embed="rId6">
            <a:alphaModFix/>
          </a:blip>
          <a:srcRect b="0" l="0" r="0" t="0"/>
          <a:stretch/>
        </p:blipFill>
        <p:spPr>
          <a:xfrm>
            <a:off x="6343650" y="1932533"/>
            <a:ext cx="5267325" cy="4267200"/>
          </a:xfrm>
          <a:prstGeom prst="rect">
            <a:avLst/>
          </a:prstGeom>
          <a:noFill/>
          <a:ln>
            <a:noFill/>
          </a:ln>
        </p:spPr>
      </p:pic>
      <p:sp>
        <p:nvSpPr>
          <p:cNvPr id="136" name="Google Shape;136;p20"/>
          <p:cNvSpPr txBox="1"/>
          <p:nvPr/>
        </p:nvSpPr>
        <p:spPr>
          <a:xfrm>
            <a:off x="571500" y="2448669"/>
            <a:ext cx="5286375" cy="914400"/>
          </a:xfrm>
          <a:prstGeom prst="rect">
            <a:avLst/>
          </a:prstGeom>
          <a:noFill/>
          <a:ln>
            <a:noFill/>
          </a:ln>
        </p:spPr>
        <p:txBody>
          <a:bodyPr anchorCtr="0" anchor="t" bIns="0" lIns="3810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The Tooling Mix:</a:t>
            </a:r>
            <a:r>
              <a:rPr b="0" i="0" lang="en-US" sz="1500" u="none" cap="none" strike="noStrike">
                <a:solidFill>
                  <a:srgbClr val="CBD5E1"/>
                </a:solidFill>
                <a:latin typeface="Urbanist"/>
                <a:ea typeface="Urbanist"/>
                <a:cs typeface="Urbanist"/>
                <a:sym typeface="Urbanist"/>
              </a:rPr>
              <a:t> Provide seamless access to best-in-class tools (BigQuery, Databricks, Cloud Run) without bureaucratic friction.</a:t>
            </a:r>
            <a:endParaRPr/>
          </a:p>
        </p:txBody>
      </p:sp>
      <p:sp>
        <p:nvSpPr>
          <p:cNvPr id="137" name="Google Shape;137;p20"/>
          <p:cNvSpPr txBox="1"/>
          <p:nvPr/>
        </p:nvSpPr>
        <p:spPr>
          <a:xfrm>
            <a:off x="571500" y="3601194"/>
            <a:ext cx="5286375" cy="914400"/>
          </a:xfrm>
          <a:prstGeom prst="rect">
            <a:avLst/>
          </a:prstGeom>
          <a:noFill/>
          <a:ln>
            <a:noFill/>
          </a:ln>
        </p:spPr>
        <p:txBody>
          <a:bodyPr anchorCtr="0" anchor="t" bIns="0" lIns="38100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Automated Governance:</a:t>
            </a:r>
            <a:r>
              <a:rPr b="0" i="0" lang="en-US" sz="1500" u="none" cap="none" strike="noStrike">
                <a:solidFill>
                  <a:srgbClr val="CBD5E1"/>
                </a:solidFill>
                <a:latin typeface="Urbanist"/>
                <a:ea typeface="Urbanist"/>
                <a:cs typeface="Urbanist"/>
                <a:sym typeface="Urbanist"/>
              </a:rPr>
              <a:t> Quality checks are baked into the pipeline (Protect, Measure, Enforce), replacing manual review gates.</a:t>
            </a:r>
            <a:endParaRPr/>
          </a:p>
        </p:txBody>
      </p:sp>
      <p:sp>
        <p:nvSpPr>
          <p:cNvPr id="138" name="Google Shape;138;p20"/>
          <p:cNvSpPr txBox="1"/>
          <p:nvPr/>
        </p:nvSpPr>
        <p:spPr>
          <a:xfrm>
            <a:off x="571500" y="4753719"/>
            <a:ext cx="5286375" cy="609600"/>
          </a:xfrm>
          <a:prstGeom prst="rect">
            <a:avLst/>
          </a:prstGeom>
          <a:noFill/>
          <a:ln>
            <a:noFill/>
          </a:ln>
        </p:spPr>
        <p:txBody>
          <a:bodyPr anchorCtr="0" anchor="t" bIns="0" lIns="361950" spcFirstLastPara="1" rIns="0" wrap="square" tIns="0">
            <a:spAutoFit/>
          </a:bodyPr>
          <a:lstStyle/>
          <a:p>
            <a:pPr indent="0" lvl="0" marL="0" marR="0" rtl="0" algn="l">
              <a:lnSpc>
                <a:spcPct val="160000"/>
              </a:lnSpc>
              <a:spcBef>
                <a:spcPts val="0"/>
              </a:spcBef>
              <a:spcAft>
                <a:spcPts val="0"/>
              </a:spcAft>
              <a:buNone/>
            </a:pPr>
            <a:r>
              <a:rPr b="1" i="0" lang="en-US" sz="1500" u="none" cap="none" strike="noStrike">
                <a:solidFill>
                  <a:srgbClr val="CBD5E1"/>
                </a:solidFill>
                <a:latin typeface="Urbanist"/>
                <a:ea typeface="Urbanist"/>
                <a:cs typeface="Urbanist"/>
                <a:sym typeface="Urbanist"/>
              </a:rPr>
              <a:t>Golden Paths:</a:t>
            </a:r>
            <a:r>
              <a:rPr b="0" i="0" lang="en-US" sz="1500" u="none" cap="none" strike="noStrike">
                <a:solidFill>
                  <a:srgbClr val="CBD5E1"/>
                </a:solidFill>
                <a:latin typeface="Urbanist"/>
                <a:ea typeface="Urbanist"/>
                <a:cs typeface="Urbanist"/>
                <a:sym typeface="Urbanist"/>
              </a:rPr>
              <a:t> Pre-secured templates for BTs and Fusion Teams to start building immediately.</a:t>
            </a:r>
            <a:endParaRPr/>
          </a:p>
        </p:txBody>
      </p:sp>
      <p:sp>
        <p:nvSpPr>
          <p:cNvPr id="139" name="Google Shape;139;p20"/>
          <p:cNvSpPr txBox="1"/>
          <p:nvPr/>
        </p:nvSpPr>
        <p:spPr>
          <a:xfrm>
            <a:off x="752475" y="5791944"/>
            <a:ext cx="4962525" cy="27429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800" u="none" cap="none" strike="noStrike">
                <a:solidFill>
                  <a:srgbClr val="F8FAFC"/>
                </a:solidFill>
                <a:latin typeface="Urbanist"/>
                <a:ea typeface="Urbanist"/>
                <a:cs typeface="Urbanist"/>
                <a:sym typeface="Urbanist"/>
              </a:rPr>
              <a:t>"Make the Right Way, the Easy Way."</a:t>
            </a:r>
            <a:endParaRPr/>
          </a:p>
        </p:txBody>
      </p:sp>
      <p:pic>
        <p:nvPicPr>
          <p:cNvPr descr="image.png" id="140" name="Google Shape;140;p20"/>
          <p:cNvPicPr preferRelativeResize="0"/>
          <p:nvPr/>
        </p:nvPicPr>
        <p:blipFill rotWithShape="1">
          <a:blip r:embed="rId7">
            <a:alphaModFix/>
          </a:blip>
          <a:srcRect b="0" l="0" r="0" t="0"/>
          <a:stretch/>
        </p:blipFill>
        <p:spPr>
          <a:xfrm>
            <a:off x="571500" y="2501056"/>
            <a:ext cx="238125" cy="200025"/>
          </a:xfrm>
          <a:prstGeom prst="rect">
            <a:avLst/>
          </a:prstGeom>
          <a:noFill/>
          <a:ln>
            <a:noFill/>
          </a:ln>
        </p:spPr>
      </p:pic>
      <p:pic>
        <p:nvPicPr>
          <p:cNvPr descr="image.png" id="141" name="Google Shape;141;p20"/>
          <p:cNvPicPr preferRelativeResize="0"/>
          <p:nvPr/>
        </p:nvPicPr>
        <p:blipFill rotWithShape="1">
          <a:blip r:embed="rId8">
            <a:alphaModFix/>
          </a:blip>
          <a:srcRect b="0" l="0" r="0" t="0"/>
          <a:stretch/>
        </p:blipFill>
        <p:spPr>
          <a:xfrm>
            <a:off x="571500" y="3653581"/>
            <a:ext cx="238125" cy="200025"/>
          </a:xfrm>
          <a:prstGeom prst="rect">
            <a:avLst/>
          </a:prstGeom>
          <a:noFill/>
          <a:ln>
            <a:noFill/>
          </a:ln>
        </p:spPr>
      </p:pic>
      <p:pic>
        <p:nvPicPr>
          <p:cNvPr descr="image.png" id="142" name="Google Shape;142;p20"/>
          <p:cNvPicPr preferRelativeResize="0"/>
          <p:nvPr/>
        </p:nvPicPr>
        <p:blipFill rotWithShape="1">
          <a:blip r:embed="rId9">
            <a:alphaModFix/>
          </a:blip>
          <a:srcRect b="0" l="0" r="0" t="0"/>
          <a:stretch/>
        </p:blipFill>
        <p:spPr>
          <a:xfrm>
            <a:off x="571500" y="4806106"/>
            <a:ext cx="219075" cy="200025"/>
          </a:xfrm>
          <a:prstGeom prst="rect">
            <a:avLst/>
          </a:prstGeom>
          <a:noFill/>
          <a:ln>
            <a:noFill/>
          </a:ln>
        </p:spPr>
      </p:pic>
      <p:sp>
        <p:nvSpPr>
          <p:cNvPr id="143" name="Google Shape;143;p20"/>
          <p:cNvSpPr txBox="1"/>
          <p:nvPr/>
        </p:nvSpPr>
        <p:spPr>
          <a:xfrm>
            <a:off x="571500" y="648592"/>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The Hub: Enablement &amp; Supply</a:t>
            </a:r>
            <a:endParaRPr/>
          </a:p>
        </p:txBody>
      </p:sp>
      <p:sp>
        <p:nvSpPr>
          <p:cNvPr id="144" name="Google Shape;144;p20"/>
          <p:cNvSpPr/>
          <p:nvPr/>
        </p:nvSpPr>
        <p:spPr>
          <a:xfrm>
            <a:off x="571500" y="1341983"/>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48" name="Shape 148"/>
        <p:cNvGrpSpPr/>
        <p:nvPr/>
      </p:nvGrpSpPr>
      <p:grpSpPr>
        <a:xfrm>
          <a:off x="0" y="0"/>
          <a:ext cx="0" cy="0"/>
          <a:chOff x="0" y="0"/>
          <a:chExt cx="0" cy="0"/>
        </a:xfrm>
      </p:grpSpPr>
      <p:pic>
        <p:nvPicPr>
          <p:cNvPr descr="image.png" id="149" name="Google Shape;149;p21"/>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50" name="Google Shape;150;p21"/>
          <p:cNvPicPr preferRelativeResize="0"/>
          <p:nvPr/>
        </p:nvPicPr>
        <p:blipFill rotWithShape="1">
          <a:blip r:embed="rId4">
            <a:alphaModFix/>
          </a:blip>
          <a:srcRect b="0" l="0" r="0" t="0"/>
          <a:stretch/>
        </p:blipFill>
        <p:spPr>
          <a:xfrm>
            <a:off x="571500" y="2502247"/>
            <a:ext cx="5334000" cy="3127771"/>
          </a:xfrm>
          <a:prstGeom prst="rect">
            <a:avLst/>
          </a:prstGeom>
          <a:noFill/>
          <a:ln>
            <a:noFill/>
          </a:ln>
        </p:spPr>
      </p:pic>
      <p:pic>
        <p:nvPicPr>
          <p:cNvPr descr="image.png" id="151" name="Google Shape;151;p21"/>
          <p:cNvPicPr preferRelativeResize="0"/>
          <p:nvPr/>
        </p:nvPicPr>
        <p:blipFill rotWithShape="1">
          <a:blip r:embed="rId5">
            <a:alphaModFix/>
          </a:blip>
          <a:srcRect b="0" l="0" r="0" t="0"/>
          <a:stretch/>
        </p:blipFill>
        <p:spPr>
          <a:xfrm>
            <a:off x="6286500" y="2502247"/>
            <a:ext cx="5334000" cy="3127771"/>
          </a:xfrm>
          <a:prstGeom prst="rect">
            <a:avLst/>
          </a:prstGeom>
          <a:noFill/>
          <a:ln>
            <a:noFill/>
          </a:ln>
        </p:spPr>
      </p:pic>
      <p:sp>
        <p:nvSpPr>
          <p:cNvPr id="152" name="Google Shape;152;p21"/>
          <p:cNvSpPr txBox="1"/>
          <p:nvPr/>
        </p:nvSpPr>
        <p:spPr>
          <a:xfrm>
            <a:off x="1304925" y="2892772"/>
            <a:ext cx="4420552" cy="251370"/>
          </a:xfrm>
          <a:prstGeom prst="rect">
            <a:avLst/>
          </a:prstGeom>
          <a:noFill/>
          <a:ln>
            <a:noFill/>
          </a:ln>
        </p:spPr>
        <p:txBody>
          <a:bodyPr anchorCtr="0" anchor="ctr"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38BDF8"/>
                </a:solidFill>
                <a:latin typeface="Urbanist SemiBold"/>
                <a:ea typeface="Urbanist SemiBold"/>
                <a:cs typeface="Urbanist SemiBold"/>
                <a:sym typeface="Urbanist SemiBold"/>
              </a:rPr>
              <a:t>The Business Technologist</a:t>
            </a:r>
            <a:endParaRPr/>
          </a:p>
        </p:txBody>
      </p:sp>
      <p:sp>
        <p:nvSpPr>
          <p:cNvPr id="153" name="Google Shape;153;p21"/>
          <p:cNvSpPr txBox="1"/>
          <p:nvPr/>
        </p:nvSpPr>
        <p:spPr>
          <a:xfrm>
            <a:off x="962025" y="3410842"/>
            <a:ext cx="45529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Role:</a:t>
            </a:r>
            <a:r>
              <a:rPr b="0" i="0" lang="en-US" sz="1350" u="none" cap="none" strike="noStrike">
                <a:solidFill>
                  <a:srgbClr val="CBD5E1"/>
                </a:solidFill>
                <a:latin typeface="Urbanist"/>
                <a:ea typeface="Urbanist"/>
                <a:cs typeface="Urbanist"/>
                <a:sym typeface="Urbanist"/>
              </a:rPr>
              <a:t> Domain Expert (e.g., Supply Chain Analyst) using AI agents and low-code tools.</a:t>
            </a:r>
            <a:endParaRPr/>
          </a:p>
        </p:txBody>
      </p:sp>
      <p:sp>
        <p:nvSpPr>
          <p:cNvPr id="154" name="Google Shape;154;p21"/>
          <p:cNvSpPr txBox="1"/>
          <p:nvPr/>
        </p:nvSpPr>
        <p:spPr>
          <a:xfrm>
            <a:off x="962025" y="4273748"/>
            <a:ext cx="45529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Focus:</a:t>
            </a:r>
            <a:r>
              <a:rPr b="0" i="0" lang="en-US" sz="1350" u="none" cap="none" strike="noStrike">
                <a:solidFill>
                  <a:srgbClr val="CBD5E1"/>
                </a:solidFill>
                <a:latin typeface="Urbanist"/>
                <a:ea typeface="Urbanist"/>
                <a:cs typeface="Urbanist"/>
                <a:sym typeface="Urbanist"/>
              </a:rPr>
              <a:t> Rapid prototyping of local business logic. "Vibe coding" allows them to build 80% of the solution instantly.</a:t>
            </a:r>
            <a:endParaRPr/>
          </a:p>
        </p:txBody>
      </p:sp>
      <p:sp>
        <p:nvSpPr>
          <p:cNvPr id="155" name="Google Shape;155;p21"/>
          <p:cNvSpPr txBox="1"/>
          <p:nvPr/>
        </p:nvSpPr>
        <p:spPr>
          <a:xfrm>
            <a:off x="7048500" y="2892772"/>
            <a:ext cx="4390548" cy="251370"/>
          </a:xfrm>
          <a:prstGeom prst="rect">
            <a:avLst/>
          </a:prstGeom>
          <a:noFill/>
          <a:ln>
            <a:noFill/>
          </a:ln>
        </p:spPr>
        <p:txBody>
          <a:bodyPr anchorCtr="0" anchor="ctr"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38BDF8"/>
                </a:solidFill>
                <a:latin typeface="Urbanist SemiBold"/>
                <a:ea typeface="Urbanist SemiBold"/>
                <a:cs typeface="Urbanist SemiBold"/>
                <a:sym typeface="Urbanist SemiBold"/>
              </a:rPr>
              <a:t>The Analytics Team</a:t>
            </a:r>
            <a:endParaRPr/>
          </a:p>
        </p:txBody>
      </p:sp>
      <p:sp>
        <p:nvSpPr>
          <p:cNvPr id="156" name="Google Shape;156;p21"/>
          <p:cNvSpPr txBox="1"/>
          <p:nvPr/>
        </p:nvSpPr>
        <p:spPr>
          <a:xfrm>
            <a:off x="6677025" y="3410842"/>
            <a:ext cx="4552950"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Composition:</a:t>
            </a:r>
            <a:r>
              <a:rPr b="0" i="0" lang="en-US" sz="1350" u="none" cap="none" strike="noStrike">
                <a:solidFill>
                  <a:srgbClr val="CBD5E1"/>
                </a:solidFill>
                <a:latin typeface="Urbanist"/>
                <a:ea typeface="Urbanist"/>
                <a:cs typeface="Urbanist"/>
                <a:sym typeface="Urbanist"/>
              </a:rPr>
              <a:t> Small squad of Business Technologists + Analytics Lead.</a:t>
            </a:r>
            <a:endParaRPr/>
          </a:p>
        </p:txBody>
      </p:sp>
      <p:sp>
        <p:nvSpPr>
          <p:cNvPr id="157" name="Google Shape;157;p21"/>
          <p:cNvSpPr txBox="1"/>
          <p:nvPr/>
        </p:nvSpPr>
        <p:spPr>
          <a:xfrm>
            <a:off x="6677025" y="4273748"/>
            <a:ext cx="4553100" cy="12051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The "Analytics </a:t>
            </a:r>
            <a:r>
              <a:rPr b="1" lang="en-US" sz="1350">
                <a:solidFill>
                  <a:srgbClr val="CBD5E1"/>
                </a:solidFill>
                <a:latin typeface="Urbanist"/>
                <a:ea typeface="Urbanist"/>
                <a:cs typeface="Urbanist"/>
                <a:sym typeface="Urbanist"/>
              </a:rPr>
              <a:t>Lead</a:t>
            </a:r>
            <a:r>
              <a:rPr b="1" i="0" lang="en-US" sz="1350" u="none" cap="none" strike="noStrike">
                <a:solidFill>
                  <a:srgbClr val="CBD5E1"/>
                </a:solidFill>
                <a:latin typeface="Urbanist"/>
                <a:ea typeface="Urbanist"/>
                <a:cs typeface="Urbanist"/>
                <a:sym typeface="Urbanist"/>
              </a:rPr>
              <a:t>":</a:t>
            </a:r>
            <a:r>
              <a:rPr b="0" i="0" lang="en-US" sz="1350" u="none" cap="none" strike="noStrike">
                <a:solidFill>
                  <a:srgbClr val="CBD5E1"/>
                </a:solidFill>
                <a:latin typeface="Urbanist"/>
                <a:ea typeface="Urbanist"/>
                <a:cs typeface="Urbanist"/>
                <a:sym typeface="Urbanist"/>
              </a:rPr>
              <a:t> The Semantic Modeler. Unlike Data Engineers who move raw data, the AE uses tools like </a:t>
            </a:r>
            <a:r>
              <a:rPr b="1" lang="en-US" sz="1350">
                <a:solidFill>
                  <a:srgbClr val="CBD5E1"/>
                </a:solidFill>
                <a:latin typeface="Urbanist"/>
                <a:ea typeface="Urbanist"/>
                <a:cs typeface="Urbanist"/>
                <a:sym typeface="Urbanist"/>
              </a:rPr>
              <a:t>Dataform</a:t>
            </a:r>
            <a:r>
              <a:rPr b="0" i="0" lang="en-US" sz="1350" u="none" cap="none" strike="noStrike">
                <a:solidFill>
                  <a:srgbClr val="CBD5E1"/>
                </a:solidFill>
                <a:latin typeface="Urbanist"/>
                <a:ea typeface="Urbanist"/>
                <a:cs typeface="Urbanist"/>
                <a:sym typeface="Urbanist"/>
              </a:rPr>
              <a:t> to </a:t>
            </a:r>
            <a:r>
              <a:rPr lang="en-US" sz="1350">
                <a:solidFill>
                  <a:srgbClr val="CBD5E1"/>
                </a:solidFill>
                <a:latin typeface="Urbanist"/>
                <a:ea typeface="Urbanist"/>
                <a:cs typeface="Urbanist"/>
                <a:sym typeface="Urbanist"/>
              </a:rPr>
              <a:t>create data modeling pipelines that build the core data models used for analysis &amp; ML</a:t>
            </a:r>
            <a:r>
              <a:rPr b="0" i="0" lang="en-US" sz="1350" u="none" cap="none" strike="noStrike">
                <a:solidFill>
                  <a:srgbClr val="CBD5E1"/>
                </a:solidFill>
                <a:latin typeface="Urbanist"/>
                <a:ea typeface="Urbanist"/>
                <a:cs typeface="Urbanist"/>
                <a:sym typeface="Urbanist"/>
              </a:rPr>
              <a:t>.</a:t>
            </a:r>
            <a:endParaRPr/>
          </a:p>
        </p:txBody>
      </p:sp>
      <p:pic>
        <p:nvPicPr>
          <p:cNvPr descr="image.png" id="158" name="Google Shape;158;p21"/>
          <p:cNvPicPr preferRelativeResize="0"/>
          <p:nvPr/>
        </p:nvPicPr>
        <p:blipFill rotWithShape="1">
          <a:blip r:embed="rId6">
            <a:alphaModFix/>
          </a:blip>
          <a:srcRect b="0" l="0" r="0" t="0"/>
          <a:stretch/>
        </p:blipFill>
        <p:spPr>
          <a:xfrm>
            <a:off x="962025" y="2904083"/>
            <a:ext cx="200025" cy="228600"/>
          </a:xfrm>
          <a:prstGeom prst="rect">
            <a:avLst/>
          </a:prstGeom>
          <a:noFill/>
          <a:ln>
            <a:noFill/>
          </a:ln>
        </p:spPr>
      </p:pic>
      <p:pic>
        <p:nvPicPr>
          <p:cNvPr descr="image.png" id="159" name="Google Shape;159;p21"/>
          <p:cNvPicPr preferRelativeResize="0"/>
          <p:nvPr/>
        </p:nvPicPr>
        <p:blipFill rotWithShape="1">
          <a:blip r:embed="rId7">
            <a:alphaModFix/>
          </a:blip>
          <a:srcRect b="0" l="0" r="0" t="0"/>
          <a:stretch/>
        </p:blipFill>
        <p:spPr>
          <a:xfrm>
            <a:off x="6677025" y="2904083"/>
            <a:ext cx="228600" cy="228600"/>
          </a:xfrm>
          <a:prstGeom prst="rect">
            <a:avLst/>
          </a:prstGeom>
          <a:noFill/>
          <a:ln>
            <a:noFill/>
          </a:ln>
        </p:spPr>
      </p:pic>
      <p:sp>
        <p:nvSpPr>
          <p:cNvPr id="160" name="Google Shape;160;p21"/>
          <p:cNvSpPr txBox="1"/>
          <p:nvPr/>
        </p:nvSpPr>
        <p:spPr>
          <a:xfrm>
            <a:off x="571500" y="1227832"/>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Spokes: Low to Medium Complexity</a:t>
            </a:r>
            <a:endParaRPr/>
          </a:p>
        </p:txBody>
      </p:sp>
      <p:sp>
        <p:nvSpPr>
          <p:cNvPr id="161" name="Google Shape;161;p21"/>
          <p:cNvSpPr/>
          <p:nvPr/>
        </p:nvSpPr>
        <p:spPr>
          <a:xfrm>
            <a:off x="571500" y="1921222"/>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65" name="Shape 165"/>
        <p:cNvGrpSpPr/>
        <p:nvPr/>
      </p:nvGrpSpPr>
      <p:grpSpPr>
        <a:xfrm>
          <a:off x="0" y="0"/>
          <a:ext cx="0" cy="0"/>
          <a:chOff x="0" y="0"/>
          <a:chExt cx="0" cy="0"/>
        </a:xfrm>
      </p:grpSpPr>
      <p:pic>
        <p:nvPicPr>
          <p:cNvPr descr="image.png" id="166" name="Google Shape;166;p22"/>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descr="image.png" id="167" name="Google Shape;167;p22"/>
          <p:cNvPicPr preferRelativeResize="0"/>
          <p:nvPr/>
        </p:nvPicPr>
        <p:blipFill rotWithShape="1">
          <a:blip r:embed="rId5">
            <a:alphaModFix/>
          </a:blip>
          <a:srcRect b="0" l="0" r="0" t="0"/>
          <a:stretch/>
        </p:blipFill>
        <p:spPr>
          <a:xfrm>
            <a:off x="571500" y="2345084"/>
            <a:ext cx="5334000" cy="3442096"/>
          </a:xfrm>
          <a:prstGeom prst="rect">
            <a:avLst/>
          </a:prstGeom>
          <a:noFill/>
          <a:ln>
            <a:noFill/>
          </a:ln>
        </p:spPr>
      </p:pic>
      <p:pic>
        <p:nvPicPr>
          <p:cNvPr descr="image.png" id="168" name="Google Shape;168;p22"/>
          <p:cNvPicPr preferRelativeResize="0"/>
          <p:nvPr/>
        </p:nvPicPr>
        <p:blipFill rotWithShape="1">
          <a:blip r:embed="rId6">
            <a:alphaModFix/>
          </a:blip>
          <a:srcRect b="0" l="0" r="0" t="0"/>
          <a:stretch/>
        </p:blipFill>
        <p:spPr>
          <a:xfrm>
            <a:off x="6286500" y="2345084"/>
            <a:ext cx="5334000" cy="3442096"/>
          </a:xfrm>
          <a:prstGeom prst="rect">
            <a:avLst/>
          </a:prstGeom>
          <a:noFill/>
          <a:ln>
            <a:noFill/>
          </a:ln>
        </p:spPr>
      </p:pic>
      <p:sp>
        <p:nvSpPr>
          <p:cNvPr id="169" name="Google Shape;169;p22"/>
          <p:cNvSpPr txBox="1"/>
          <p:nvPr/>
        </p:nvSpPr>
        <p:spPr>
          <a:xfrm>
            <a:off x="1390650" y="2735609"/>
            <a:ext cx="4330541" cy="251370"/>
          </a:xfrm>
          <a:prstGeom prst="rect">
            <a:avLst/>
          </a:prstGeom>
          <a:noFill/>
          <a:ln>
            <a:noFill/>
          </a:ln>
        </p:spPr>
        <p:txBody>
          <a:bodyPr anchorCtr="0" anchor="ctr"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38BDF8"/>
                </a:solidFill>
                <a:latin typeface="Urbanist SemiBold"/>
                <a:ea typeface="Urbanist SemiBold"/>
                <a:cs typeface="Urbanist SemiBold"/>
                <a:sym typeface="Urbanist SemiBold"/>
              </a:rPr>
              <a:t>The Fusion Team</a:t>
            </a:r>
            <a:endParaRPr/>
          </a:p>
        </p:txBody>
      </p:sp>
      <p:sp>
        <p:nvSpPr>
          <p:cNvPr id="170" name="Google Shape;170;p22"/>
          <p:cNvSpPr txBox="1"/>
          <p:nvPr/>
        </p:nvSpPr>
        <p:spPr>
          <a:xfrm>
            <a:off x="962025" y="3253680"/>
            <a:ext cx="4552950" cy="27429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Where:</a:t>
            </a:r>
            <a:r>
              <a:rPr b="0" i="0" lang="en-US" sz="1350" u="none" cap="none" strike="noStrike">
                <a:solidFill>
                  <a:srgbClr val="CBD5E1"/>
                </a:solidFill>
                <a:latin typeface="Urbanist"/>
                <a:ea typeface="Urbanist"/>
                <a:cs typeface="Urbanist"/>
                <a:sym typeface="Urbanist"/>
              </a:rPr>
              <a:t> Internal IT / Product.</a:t>
            </a:r>
            <a:endParaRPr/>
          </a:p>
        </p:txBody>
      </p:sp>
      <p:sp>
        <p:nvSpPr>
          <p:cNvPr id="171" name="Google Shape;171;p22"/>
          <p:cNvSpPr txBox="1"/>
          <p:nvPr/>
        </p:nvSpPr>
        <p:spPr>
          <a:xfrm>
            <a:off x="962025" y="3842295"/>
            <a:ext cx="4553100" cy="8727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Model:</a:t>
            </a:r>
            <a:r>
              <a:rPr b="0" i="0" lang="en-US" sz="1350" u="none" cap="none" strike="noStrike">
                <a:solidFill>
                  <a:srgbClr val="CBD5E1"/>
                </a:solidFill>
                <a:latin typeface="Urbanist"/>
                <a:ea typeface="Urbanist"/>
                <a:cs typeface="Urbanist"/>
                <a:sym typeface="Urbanist"/>
              </a:rPr>
              <a:t> Lightweight, cross-functional squads (4-5 utility players). Faster than SAFe, </a:t>
            </a:r>
            <a:r>
              <a:rPr lang="en-US" sz="1350">
                <a:solidFill>
                  <a:srgbClr val="CBD5E1"/>
                </a:solidFill>
                <a:latin typeface="Urbanist"/>
                <a:ea typeface="Urbanist"/>
                <a:cs typeface="Urbanist"/>
                <a:sym typeface="Urbanist"/>
              </a:rPr>
              <a:t>less dense</a:t>
            </a:r>
            <a:r>
              <a:rPr b="0" i="0" lang="en-US" sz="1350" u="none" cap="none" strike="noStrike">
                <a:solidFill>
                  <a:srgbClr val="CBD5E1"/>
                </a:solidFill>
                <a:latin typeface="Urbanist"/>
                <a:ea typeface="Urbanist"/>
                <a:cs typeface="Urbanist"/>
                <a:sym typeface="Urbanist"/>
              </a:rPr>
              <a:t> than </a:t>
            </a:r>
            <a:r>
              <a:rPr lang="en-US" sz="1350">
                <a:solidFill>
                  <a:srgbClr val="CBD5E1"/>
                </a:solidFill>
                <a:latin typeface="Urbanist"/>
                <a:ea typeface="Urbanist"/>
                <a:cs typeface="Urbanist"/>
                <a:sym typeface="Urbanist"/>
              </a:rPr>
              <a:t>a Forward Deployed Team.</a:t>
            </a:r>
            <a:endParaRPr/>
          </a:p>
        </p:txBody>
      </p:sp>
      <p:sp>
        <p:nvSpPr>
          <p:cNvPr id="172" name="Google Shape;172;p22"/>
          <p:cNvSpPr txBox="1"/>
          <p:nvPr/>
        </p:nvSpPr>
        <p:spPr>
          <a:xfrm>
            <a:off x="962025" y="4841001"/>
            <a:ext cx="4553100" cy="54030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Use Case:</a:t>
            </a:r>
            <a:r>
              <a:rPr b="0" i="0" lang="en-US" sz="1350" u="none" cap="none" strike="noStrike">
                <a:solidFill>
                  <a:srgbClr val="CBD5E1"/>
                </a:solidFill>
                <a:latin typeface="Urbanist"/>
                <a:ea typeface="Urbanist"/>
                <a:cs typeface="Urbanist"/>
                <a:sym typeface="Urbanist"/>
              </a:rPr>
              <a:t> Building scalable, multi-tenant Enterprise SaaS products.</a:t>
            </a:r>
            <a:endParaRPr/>
          </a:p>
        </p:txBody>
      </p:sp>
      <p:sp>
        <p:nvSpPr>
          <p:cNvPr id="173" name="Google Shape;173;p22"/>
          <p:cNvSpPr txBox="1"/>
          <p:nvPr/>
        </p:nvSpPr>
        <p:spPr>
          <a:xfrm>
            <a:off x="7048500" y="2735609"/>
            <a:ext cx="4390548" cy="251370"/>
          </a:xfrm>
          <a:prstGeom prst="rect">
            <a:avLst/>
          </a:prstGeom>
          <a:noFill/>
          <a:ln>
            <a:noFill/>
          </a:ln>
        </p:spPr>
        <p:txBody>
          <a:bodyPr anchorCtr="0" anchor="ctr"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38BDF8"/>
                </a:solidFill>
                <a:latin typeface="Urbanist SemiBold"/>
                <a:ea typeface="Urbanist SemiBold"/>
                <a:cs typeface="Urbanist SemiBold"/>
                <a:sym typeface="Urbanist SemiBold"/>
              </a:rPr>
              <a:t>Forward Deployed Team</a:t>
            </a:r>
            <a:endParaRPr/>
          </a:p>
        </p:txBody>
      </p:sp>
      <p:sp>
        <p:nvSpPr>
          <p:cNvPr id="174" name="Google Shape;174;p22"/>
          <p:cNvSpPr txBox="1"/>
          <p:nvPr/>
        </p:nvSpPr>
        <p:spPr>
          <a:xfrm>
            <a:off x="6677025" y="3253680"/>
            <a:ext cx="4552950" cy="27429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Where:</a:t>
            </a:r>
            <a:r>
              <a:rPr b="0" i="0" lang="en-US" sz="1350" u="none" cap="none" strike="noStrike">
                <a:solidFill>
                  <a:srgbClr val="CBD5E1"/>
                </a:solidFill>
                <a:latin typeface="Urbanist"/>
                <a:ea typeface="Urbanist"/>
                <a:cs typeface="Urbanist"/>
                <a:sym typeface="Urbanist"/>
              </a:rPr>
              <a:t> Embedded with Client / Complex Business Area.</a:t>
            </a:r>
            <a:endParaRPr/>
          </a:p>
        </p:txBody>
      </p:sp>
      <p:sp>
        <p:nvSpPr>
          <p:cNvPr id="175" name="Google Shape;175;p22"/>
          <p:cNvSpPr txBox="1"/>
          <p:nvPr/>
        </p:nvSpPr>
        <p:spPr>
          <a:xfrm>
            <a:off x="6677025" y="3842295"/>
            <a:ext cx="4552950" cy="27429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Model:</a:t>
            </a:r>
            <a:r>
              <a:rPr b="0" i="0" lang="en-US" sz="1350" u="none" cap="none" strike="noStrike">
                <a:solidFill>
                  <a:srgbClr val="CBD5E1"/>
                </a:solidFill>
                <a:latin typeface="Urbanist"/>
                <a:ea typeface="Urbanist"/>
                <a:cs typeface="Urbanist"/>
                <a:sym typeface="Urbanist"/>
              </a:rPr>
              <a:t> Elite, high-talent density. The "Special Ops" approach.</a:t>
            </a:r>
            <a:endParaRPr/>
          </a:p>
        </p:txBody>
      </p:sp>
      <p:sp>
        <p:nvSpPr>
          <p:cNvPr id="176" name="Google Shape;176;p22"/>
          <p:cNvSpPr txBox="1"/>
          <p:nvPr/>
        </p:nvSpPr>
        <p:spPr>
          <a:xfrm>
            <a:off x="6677025" y="4430910"/>
            <a:ext cx="4552950" cy="82287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1" i="0" lang="en-US" sz="1350" u="none" cap="none" strike="noStrike">
                <a:solidFill>
                  <a:srgbClr val="CBD5E1"/>
                </a:solidFill>
                <a:latin typeface="Urbanist"/>
                <a:ea typeface="Urbanist"/>
                <a:cs typeface="Urbanist"/>
                <a:sym typeface="Urbanist"/>
              </a:rPr>
              <a:t>Use Case:</a:t>
            </a:r>
            <a:r>
              <a:rPr b="0" i="0" lang="en-US" sz="1350" u="none" cap="none" strike="noStrike">
                <a:solidFill>
                  <a:srgbClr val="CBD5E1"/>
                </a:solidFill>
                <a:latin typeface="Urbanist"/>
                <a:ea typeface="Urbanist"/>
                <a:cs typeface="Urbanist"/>
                <a:sym typeface="Urbanist"/>
              </a:rPr>
              <a:t> Only for high-ROI, "messy" problems where being on-site is the only solution. Solutions are "extracted" back to the platform.</a:t>
            </a:r>
            <a:endParaRPr/>
          </a:p>
        </p:txBody>
      </p:sp>
      <p:pic>
        <p:nvPicPr>
          <p:cNvPr descr="image.png" id="177" name="Google Shape;177;p22"/>
          <p:cNvPicPr preferRelativeResize="0"/>
          <p:nvPr/>
        </p:nvPicPr>
        <p:blipFill rotWithShape="1">
          <a:blip r:embed="rId7">
            <a:alphaModFix/>
          </a:blip>
          <a:srcRect b="0" l="0" r="0" t="0"/>
          <a:stretch/>
        </p:blipFill>
        <p:spPr>
          <a:xfrm>
            <a:off x="962025" y="2746920"/>
            <a:ext cx="285750" cy="228600"/>
          </a:xfrm>
          <a:prstGeom prst="rect">
            <a:avLst/>
          </a:prstGeom>
          <a:noFill/>
          <a:ln>
            <a:noFill/>
          </a:ln>
        </p:spPr>
      </p:pic>
      <p:pic>
        <p:nvPicPr>
          <p:cNvPr descr="image.png" id="178" name="Google Shape;178;p22"/>
          <p:cNvPicPr preferRelativeResize="0"/>
          <p:nvPr/>
        </p:nvPicPr>
        <p:blipFill rotWithShape="1">
          <a:blip r:embed="rId8">
            <a:alphaModFix/>
          </a:blip>
          <a:srcRect b="0" l="0" r="0" t="0"/>
          <a:stretch/>
        </p:blipFill>
        <p:spPr>
          <a:xfrm>
            <a:off x="6677025" y="2746920"/>
            <a:ext cx="228600" cy="228600"/>
          </a:xfrm>
          <a:prstGeom prst="rect">
            <a:avLst/>
          </a:prstGeom>
          <a:noFill/>
          <a:ln>
            <a:noFill/>
          </a:ln>
        </p:spPr>
      </p:pic>
      <p:sp>
        <p:nvSpPr>
          <p:cNvPr id="179" name="Google Shape;179;p22"/>
          <p:cNvSpPr txBox="1"/>
          <p:nvPr/>
        </p:nvSpPr>
        <p:spPr>
          <a:xfrm>
            <a:off x="571500" y="1070669"/>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Spokes: Medium to High Complexity</a:t>
            </a:r>
            <a:endParaRPr/>
          </a:p>
        </p:txBody>
      </p:sp>
      <p:sp>
        <p:nvSpPr>
          <p:cNvPr id="180" name="Google Shape;180;p22"/>
          <p:cNvSpPr/>
          <p:nvPr/>
        </p:nvSpPr>
        <p:spPr>
          <a:xfrm>
            <a:off x="571500" y="1764059"/>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20617"/>
        </a:solidFill>
      </p:bgPr>
    </p:bg>
    <p:spTree>
      <p:nvGrpSpPr>
        <p:cNvPr id="184" name="Shape 184"/>
        <p:cNvGrpSpPr/>
        <p:nvPr/>
      </p:nvGrpSpPr>
      <p:grpSpPr>
        <a:xfrm>
          <a:off x="0" y="0"/>
          <a:ext cx="0" cy="0"/>
          <a:chOff x="0" y="0"/>
          <a:chExt cx="0" cy="0"/>
        </a:xfrm>
      </p:grpSpPr>
      <p:pic>
        <p:nvPicPr>
          <p:cNvPr descr="image.png" id="185" name="Google Shape;185;p23"/>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descr="image.png" id="186" name="Google Shape;186;p23"/>
          <p:cNvPicPr preferRelativeResize="0"/>
          <p:nvPr/>
        </p:nvPicPr>
        <p:blipFill rotWithShape="1">
          <a:blip r:embed="rId4">
            <a:alphaModFix/>
          </a:blip>
          <a:srcRect b="0" l="0" r="0" t="0"/>
          <a:stretch/>
        </p:blipFill>
        <p:spPr>
          <a:xfrm>
            <a:off x="6334125" y="1923008"/>
            <a:ext cx="5286375" cy="4286250"/>
          </a:xfrm>
          <a:prstGeom prst="rect">
            <a:avLst/>
          </a:prstGeom>
          <a:noFill/>
          <a:ln>
            <a:noFill/>
          </a:ln>
        </p:spPr>
      </p:pic>
      <p:pic>
        <p:nvPicPr>
          <p:cNvPr descr="image.png" id="187" name="Google Shape;187;p23"/>
          <p:cNvPicPr preferRelativeResize="0"/>
          <p:nvPr/>
        </p:nvPicPr>
        <p:blipFill rotWithShape="1">
          <a:blip r:embed="rId5">
            <a:alphaModFix/>
          </a:blip>
          <a:srcRect b="0" l="0" r="0" t="0"/>
          <a:stretch/>
        </p:blipFill>
        <p:spPr>
          <a:xfrm>
            <a:off x="571500" y="3385095"/>
            <a:ext cx="5286375" cy="2523976"/>
          </a:xfrm>
          <a:prstGeom prst="rect">
            <a:avLst/>
          </a:prstGeom>
          <a:noFill/>
          <a:ln>
            <a:noFill/>
          </a:ln>
        </p:spPr>
      </p:pic>
      <p:pic>
        <p:nvPicPr>
          <p:cNvPr descr="image.png" id="188" name="Google Shape;188;p23"/>
          <p:cNvPicPr preferRelativeResize="0"/>
          <p:nvPr/>
        </p:nvPicPr>
        <p:blipFill rotWithShape="1">
          <a:blip r:embed="rId6">
            <a:alphaModFix/>
          </a:blip>
          <a:srcRect b="2256" l="22403" r="21991" t="16263"/>
          <a:stretch/>
        </p:blipFill>
        <p:spPr>
          <a:xfrm>
            <a:off x="6537951" y="5898650"/>
            <a:ext cx="4914900" cy="209550"/>
          </a:xfrm>
          <a:prstGeom prst="rect">
            <a:avLst/>
          </a:prstGeom>
          <a:noFill/>
          <a:ln>
            <a:noFill/>
          </a:ln>
        </p:spPr>
      </p:pic>
      <p:sp>
        <p:nvSpPr>
          <p:cNvPr id="189" name="Google Shape;189;p23"/>
          <p:cNvSpPr txBox="1"/>
          <p:nvPr/>
        </p:nvSpPr>
        <p:spPr>
          <a:xfrm>
            <a:off x="571500" y="2223194"/>
            <a:ext cx="5550693" cy="251370"/>
          </a:xfrm>
          <a:prstGeom prst="rect">
            <a:avLst/>
          </a:prstGeom>
          <a:noFill/>
          <a:ln>
            <a:noFill/>
          </a:ln>
        </p:spPr>
        <p:txBody>
          <a:bodyPr anchorCtr="0" anchor="t" bIns="0" lIns="0" spcFirstLastPara="1" rIns="0" wrap="square" tIns="0">
            <a:spAutoFit/>
          </a:bodyPr>
          <a:lstStyle/>
          <a:p>
            <a:pPr indent="0" lvl="0" marL="0" marR="0" rtl="0" algn="l">
              <a:lnSpc>
                <a:spcPct val="109944"/>
              </a:lnSpc>
              <a:spcBef>
                <a:spcPts val="0"/>
              </a:spcBef>
              <a:spcAft>
                <a:spcPts val="0"/>
              </a:spcAft>
              <a:buNone/>
            </a:pPr>
            <a:r>
              <a:rPr b="0" i="0" lang="en-US" sz="1800" u="none" cap="none" strike="noStrike">
                <a:solidFill>
                  <a:srgbClr val="A855F7"/>
                </a:solidFill>
                <a:latin typeface="Urbanist SemiBold"/>
                <a:ea typeface="Urbanist SemiBold"/>
                <a:cs typeface="Urbanist SemiBold"/>
                <a:sym typeface="Urbanist SemiBold"/>
              </a:rPr>
              <a:t>The "Third Vertical"</a:t>
            </a:r>
            <a:endParaRPr/>
          </a:p>
        </p:txBody>
      </p:sp>
      <p:sp>
        <p:nvSpPr>
          <p:cNvPr id="190" name="Google Shape;190;p23"/>
          <p:cNvSpPr txBox="1"/>
          <p:nvPr/>
        </p:nvSpPr>
        <p:spPr>
          <a:xfrm>
            <a:off x="571500" y="2646015"/>
            <a:ext cx="5286375" cy="548580"/>
          </a:xfrm>
          <a:prstGeom prst="rect">
            <a:avLst/>
          </a:prstGeom>
          <a:noFill/>
          <a:ln>
            <a:noFill/>
          </a:ln>
        </p:spPr>
        <p:txBody>
          <a:bodyPr anchorCtr="0" anchor="t" bIns="0" lIns="0"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Establishing a professional home for technologists who sit outside of traditional Engineering but drive technical value.</a:t>
            </a:r>
            <a:endParaRPr/>
          </a:p>
        </p:txBody>
      </p:sp>
      <p:sp>
        <p:nvSpPr>
          <p:cNvPr id="191" name="Google Shape;191;p23"/>
          <p:cNvSpPr txBox="1"/>
          <p:nvPr/>
        </p:nvSpPr>
        <p:spPr>
          <a:xfrm>
            <a:off x="800100" y="3575600"/>
            <a:ext cx="2937600" cy="2310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500" u="none" cap="none" strike="noStrike">
                <a:solidFill>
                  <a:srgbClr val="A855F7"/>
                </a:solidFill>
                <a:latin typeface="Times New Roman"/>
                <a:ea typeface="Times New Roman"/>
                <a:cs typeface="Times New Roman"/>
                <a:sym typeface="Times New Roman"/>
              </a:rPr>
              <a:t>The Career Ladder</a:t>
            </a:r>
            <a:endParaRPr/>
          </a:p>
        </p:txBody>
      </p:sp>
      <p:pic>
        <p:nvPicPr>
          <p:cNvPr descr="image.png" id="192" name="Google Shape;192;p23"/>
          <p:cNvPicPr preferRelativeResize="0"/>
          <p:nvPr/>
        </p:nvPicPr>
        <p:blipFill rotWithShape="1">
          <a:blip r:embed="rId7">
            <a:alphaModFix/>
          </a:blip>
          <a:srcRect b="0" l="0" r="0" t="0"/>
          <a:stretch/>
        </p:blipFill>
        <p:spPr>
          <a:xfrm>
            <a:off x="7596187" y="4351883"/>
            <a:ext cx="285750" cy="285750"/>
          </a:xfrm>
          <a:prstGeom prst="rect">
            <a:avLst/>
          </a:prstGeom>
          <a:noFill/>
          <a:ln>
            <a:noFill/>
          </a:ln>
        </p:spPr>
      </p:pic>
      <p:sp>
        <p:nvSpPr>
          <p:cNvPr id="193" name="Google Shape;193;p23"/>
          <p:cNvSpPr txBox="1"/>
          <p:nvPr/>
        </p:nvSpPr>
        <p:spPr>
          <a:xfrm>
            <a:off x="7478027" y="4732875"/>
            <a:ext cx="6783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200" u="none" cap="none" strike="noStrike">
                <a:solidFill>
                  <a:srgbClr val="CBD5E1"/>
                </a:solidFill>
                <a:latin typeface="Times New Roman"/>
                <a:ea typeface="Times New Roman"/>
                <a:cs typeface="Times New Roman"/>
                <a:sym typeface="Times New Roman"/>
              </a:rPr>
              <a:t>Product</a:t>
            </a:r>
            <a:endParaRPr/>
          </a:p>
        </p:txBody>
      </p:sp>
      <p:pic>
        <p:nvPicPr>
          <p:cNvPr descr="image.png" id="194" name="Google Shape;194;p23"/>
          <p:cNvPicPr preferRelativeResize="0"/>
          <p:nvPr/>
        </p:nvPicPr>
        <p:blipFill rotWithShape="1">
          <a:blip r:embed="rId8">
            <a:alphaModFix/>
          </a:blip>
          <a:srcRect b="0" l="0" r="0" t="0"/>
          <a:stretch/>
        </p:blipFill>
        <p:spPr>
          <a:xfrm>
            <a:off x="8810625" y="3885158"/>
            <a:ext cx="333375" cy="381000"/>
          </a:xfrm>
          <a:prstGeom prst="rect">
            <a:avLst/>
          </a:prstGeom>
          <a:noFill/>
          <a:ln>
            <a:noFill/>
          </a:ln>
        </p:spPr>
      </p:pic>
      <p:sp>
        <p:nvSpPr>
          <p:cNvPr id="195" name="Google Shape;195;p23"/>
          <p:cNvSpPr txBox="1"/>
          <p:nvPr/>
        </p:nvSpPr>
        <p:spPr>
          <a:xfrm>
            <a:off x="8569375" y="4361399"/>
            <a:ext cx="864900" cy="369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i="0" lang="en-US" sz="1200" u="none" cap="none" strike="noStrike">
                <a:solidFill>
                  <a:srgbClr val="FFFFFF"/>
                </a:solidFill>
                <a:latin typeface="Times New Roman"/>
                <a:ea typeface="Times New Roman"/>
                <a:cs typeface="Times New Roman"/>
                <a:sym typeface="Times New Roman"/>
              </a:rPr>
              <a:t>Business</a:t>
            </a:r>
            <a:br>
              <a:rPr b="0" i="0" lang="en-US" sz="1800" u="none" cap="none" strike="noStrike">
                <a:solidFill>
                  <a:schemeClr val="dk1"/>
                </a:solidFill>
                <a:latin typeface="Calibri"/>
                <a:ea typeface="Calibri"/>
                <a:cs typeface="Calibri"/>
                <a:sym typeface="Calibri"/>
              </a:rPr>
            </a:br>
            <a:r>
              <a:rPr b="1" i="0" lang="en-US" sz="1200" u="none" cap="none" strike="noStrike">
                <a:solidFill>
                  <a:srgbClr val="FFFFFF"/>
                </a:solidFill>
                <a:latin typeface="Times New Roman"/>
                <a:ea typeface="Times New Roman"/>
                <a:cs typeface="Times New Roman"/>
                <a:sym typeface="Times New Roman"/>
              </a:rPr>
              <a:t> Technologist</a:t>
            </a:r>
            <a:endParaRPr/>
          </a:p>
        </p:txBody>
      </p:sp>
      <p:pic>
        <p:nvPicPr>
          <p:cNvPr descr="image.png" id="196" name="Google Shape;196;p23"/>
          <p:cNvPicPr preferRelativeResize="0"/>
          <p:nvPr/>
        </p:nvPicPr>
        <p:blipFill rotWithShape="1">
          <a:blip r:embed="rId9">
            <a:alphaModFix/>
          </a:blip>
          <a:srcRect b="0" l="0" r="0" t="0"/>
          <a:stretch/>
        </p:blipFill>
        <p:spPr>
          <a:xfrm>
            <a:off x="10034587" y="4351883"/>
            <a:ext cx="361950" cy="285750"/>
          </a:xfrm>
          <a:prstGeom prst="rect">
            <a:avLst/>
          </a:prstGeom>
          <a:noFill/>
          <a:ln>
            <a:noFill/>
          </a:ln>
        </p:spPr>
      </p:pic>
      <p:sp>
        <p:nvSpPr>
          <p:cNvPr id="197" name="Google Shape;197;p23"/>
          <p:cNvSpPr txBox="1"/>
          <p:nvPr/>
        </p:nvSpPr>
        <p:spPr>
          <a:xfrm>
            <a:off x="9817600" y="4732873"/>
            <a:ext cx="864900" cy="1848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i="0" lang="en-US" sz="1200" u="none" cap="none" strike="noStrike">
                <a:solidFill>
                  <a:srgbClr val="CBD5E1"/>
                </a:solidFill>
                <a:latin typeface="Times New Roman"/>
                <a:ea typeface="Times New Roman"/>
                <a:cs typeface="Times New Roman"/>
                <a:sym typeface="Times New Roman"/>
              </a:rPr>
              <a:t>Engineering</a:t>
            </a:r>
            <a:endParaRPr/>
          </a:p>
        </p:txBody>
      </p:sp>
      <p:sp>
        <p:nvSpPr>
          <p:cNvPr id="198" name="Google Shape;198;p23"/>
          <p:cNvSpPr txBox="1"/>
          <p:nvPr/>
        </p:nvSpPr>
        <p:spPr>
          <a:xfrm>
            <a:off x="800100" y="3889920"/>
            <a:ext cx="4867275" cy="274290"/>
          </a:xfrm>
          <a:prstGeom prst="rect">
            <a:avLst/>
          </a:prstGeom>
          <a:noFill/>
          <a:ln>
            <a:noFill/>
          </a:ln>
        </p:spPr>
        <p:txBody>
          <a:bodyPr anchorCtr="0" anchor="t" bIns="0" lIns="180975"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Technical Business Analyst (Junior BT)</a:t>
            </a:r>
            <a:endParaRPr/>
          </a:p>
        </p:txBody>
      </p:sp>
      <p:sp>
        <p:nvSpPr>
          <p:cNvPr id="199" name="Google Shape;199;p23"/>
          <p:cNvSpPr txBox="1"/>
          <p:nvPr/>
        </p:nvSpPr>
        <p:spPr>
          <a:xfrm>
            <a:off x="800100" y="4240410"/>
            <a:ext cx="4867275" cy="274290"/>
          </a:xfrm>
          <a:prstGeom prst="rect">
            <a:avLst/>
          </a:prstGeom>
          <a:noFill/>
          <a:ln>
            <a:noFill/>
          </a:ln>
        </p:spPr>
        <p:txBody>
          <a:bodyPr anchorCtr="0" anchor="t" bIns="0" lIns="180975"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Senior Tech BA (Business Technologist)</a:t>
            </a:r>
            <a:endParaRPr/>
          </a:p>
        </p:txBody>
      </p:sp>
      <p:sp>
        <p:nvSpPr>
          <p:cNvPr id="200" name="Google Shape;200;p23"/>
          <p:cNvSpPr txBox="1"/>
          <p:nvPr/>
        </p:nvSpPr>
        <p:spPr>
          <a:xfrm>
            <a:off x="800100" y="4590901"/>
            <a:ext cx="4867275" cy="274290"/>
          </a:xfrm>
          <a:prstGeom prst="rect">
            <a:avLst/>
          </a:prstGeom>
          <a:noFill/>
          <a:ln>
            <a:noFill/>
          </a:ln>
        </p:spPr>
        <p:txBody>
          <a:bodyPr anchorCtr="0" anchor="t" bIns="0" lIns="180975"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Analytics Lead (Specialized/Analytics Engineer)</a:t>
            </a:r>
            <a:endParaRPr/>
          </a:p>
        </p:txBody>
      </p:sp>
      <p:sp>
        <p:nvSpPr>
          <p:cNvPr id="201" name="Google Shape;201;p23"/>
          <p:cNvSpPr txBox="1"/>
          <p:nvPr/>
        </p:nvSpPr>
        <p:spPr>
          <a:xfrm>
            <a:off x="800100" y="4941391"/>
            <a:ext cx="4867275" cy="274290"/>
          </a:xfrm>
          <a:prstGeom prst="rect">
            <a:avLst/>
          </a:prstGeom>
          <a:noFill/>
          <a:ln>
            <a:noFill/>
          </a:ln>
        </p:spPr>
        <p:txBody>
          <a:bodyPr anchorCtr="0" anchor="t" bIns="0" lIns="180975"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Senior Analytics Lead</a:t>
            </a:r>
            <a:endParaRPr/>
          </a:p>
        </p:txBody>
      </p:sp>
      <p:sp>
        <p:nvSpPr>
          <p:cNvPr id="202" name="Google Shape;202;p23"/>
          <p:cNvSpPr txBox="1"/>
          <p:nvPr/>
        </p:nvSpPr>
        <p:spPr>
          <a:xfrm>
            <a:off x="800100" y="5291881"/>
            <a:ext cx="4867275" cy="274290"/>
          </a:xfrm>
          <a:prstGeom prst="rect">
            <a:avLst/>
          </a:prstGeom>
          <a:noFill/>
          <a:ln>
            <a:noFill/>
          </a:ln>
        </p:spPr>
        <p:txBody>
          <a:bodyPr anchorCtr="0" anchor="t" bIns="0" lIns="180975" spcFirstLastPara="1" rIns="0" wrap="square" tIns="0">
            <a:spAutoFit/>
          </a:bodyPr>
          <a:lstStyle/>
          <a:p>
            <a:pPr indent="0" lvl="0" marL="0" marR="0" rtl="0" algn="l">
              <a:lnSpc>
                <a:spcPct val="160000"/>
              </a:lnSpc>
              <a:spcBef>
                <a:spcPts val="0"/>
              </a:spcBef>
              <a:spcAft>
                <a:spcPts val="0"/>
              </a:spcAft>
              <a:buNone/>
            </a:pPr>
            <a:r>
              <a:rPr b="0" i="0" lang="en-US" sz="1350" u="none" cap="none" strike="noStrike">
                <a:solidFill>
                  <a:srgbClr val="CBD5E1"/>
                </a:solidFill>
                <a:latin typeface="Urbanist"/>
                <a:ea typeface="Urbanist"/>
                <a:cs typeface="Urbanist"/>
                <a:sym typeface="Urbanist"/>
              </a:rPr>
              <a:t>Principal Analytics Lead</a:t>
            </a:r>
            <a:endParaRPr/>
          </a:p>
        </p:txBody>
      </p:sp>
      <p:pic>
        <p:nvPicPr>
          <p:cNvPr descr="image.png" id="203" name="Google Shape;203;p23"/>
          <p:cNvPicPr preferRelativeResize="0"/>
          <p:nvPr/>
        </p:nvPicPr>
        <p:blipFill rotWithShape="1">
          <a:blip r:embed="rId10">
            <a:alphaModFix/>
          </a:blip>
          <a:srcRect b="0" l="0" r="0" t="0"/>
          <a:stretch/>
        </p:blipFill>
        <p:spPr>
          <a:xfrm>
            <a:off x="800100" y="3961358"/>
            <a:ext cx="85725" cy="142875"/>
          </a:xfrm>
          <a:prstGeom prst="rect">
            <a:avLst/>
          </a:prstGeom>
          <a:noFill/>
          <a:ln>
            <a:noFill/>
          </a:ln>
        </p:spPr>
      </p:pic>
      <p:pic>
        <p:nvPicPr>
          <p:cNvPr descr="image.png" id="204" name="Google Shape;204;p23"/>
          <p:cNvPicPr preferRelativeResize="0"/>
          <p:nvPr/>
        </p:nvPicPr>
        <p:blipFill rotWithShape="1">
          <a:blip r:embed="rId10">
            <a:alphaModFix/>
          </a:blip>
          <a:srcRect b="0" l="0" r="0" t="0"/>
          <a:stretch/>
        </p:blipFill>
        <p:spPr>
          <a:xfrm>
            <a:off x="800100" y="4311848"/>
            <a:ext cx="85725" cy="142875"/>
          </a:xfrm>
          <a:prstGeom prst="rect">
            <a:avLst/>
          </a:prstGeom>
          <a:noFill/>
          <a:ln>
            <a:noFill/>
          </a:ln>
        </p:spPr>
      </p:pic>
      <p:pic>
        <p:nvPicPr>
          <p:cNvPr descr="image.png" id="205" name="Google Shape;205;p23"/>
          <p:cNvPicPr preferRelativeResize="0"/>
          <p:nvPr/>
        </p:nvPicPr>
        <p:blipFill rotWithShape="1">
          <a:blip r:embed="rId10">
            <a:alphaModFix/>
          </a:blip>
          <a:srcRect b="0" l="0" r="0" t="0"/>
          <a:stretch/>
        </p:blipFill>
        <p:spPr>
          <a:xfrm>
            <a:off x="800100" y="4662338"/>
            <a:ext cx="85725" cy="142875"/>
          </a:xfrm>
          <a:prstGeom prst="rect">
            <a:avLst/>
          </a:prstGeom>
          <a:noFill/>
          <a:ln>
            <a:noFill/>
          </a:ln>
        </p:spPr>
      </p:pic>
      <p:pic>
        <p:nvPicPr>
          <p:cNvPr descr="image.png" id="206" name="Google Shape;206;p23"/>
          <p:cNvPicPr preferRelativeResize="0"/>
          <p:nvPr/>
        </p:nvPicPr>
        <p:blipFill rotWithShape="1">
          <a:blip r:embed="rId10">
            <a:alphaModFix/>
          </a:blip>
          <a:srcRect b="0" l="0" r="0" t="0"/>
          <a:stretch/>
        </p:blipFill>
        <p:spPr>
          <a:xfrm>
            <a:off x="800100" y="5012828"/>
            <a:ext cx="85725" cy="142875"/>
          </a:xfrm>
          <a:prstGeom prst="rect">
            <a:avLst/>
          </a:prstGeom>
          <a:noFill/>
          <a:ln>
            <a:noFill/>
          </a:ln>
        </p:spPr>
      </p:pic>
      <p:pic>
        <p:nvPicPr>
          <p:cNvPr descr="image.png" id="207" name="Google Shape;207;p23"/>
          <p:cNvPicPr preferRelativeResize="0"/>
          <p:nvPr/>
        </p:nvPicPr>
        <p:blipFill rotWithShape="1">
          <a:blip r:embed="rId10">
            <a:alphaModFix/>
          </a:blip>
          <a:srcRect b="0" l="0" r="0" t="0"/>
          <a:stretch/>
        </p:blipFill>
        <p:spPr>
          <a:xfrm>
            <a:off x="800100" y="5363319"/>
            <a:ext cx="85725" cy="142875"/>
          </a:xfrm>
          <a:prstGeom prst="rect">
            <a:avLst/>
          </a:prstGeom>
          <a:noFill/>
          <a:ln>
            <a:noFill/>
          </a:ln>
        </p:spPr>
      </p:pic>
      <p:sp>
        <p:nvSpPr>
          <p:cNvPr id="208" name="Google Shape;208;p23"/>
          <p:cNvSpPr txBox="1"/>
          <p:nvPr/>
        </p:nvSpPr>
        <p:spPr>
          <a:xfrm>
            <a:off x="571500" y="648592"/>
            <a:ext cx="11601450" cy="512415"/>
          </a:xfrm>
          <a:prstGeom prst="rect">
            <a:avLst/>
          </a:prstGeom>
          <a:noFill/>
          <a:ln>
            <a:noFill/>
          </a:ln>
        </p:spPr>
        <p:txBody>
          <a:bodyPr anchorCtr="0" anchor="t" bIns="0" lIns="0" spcFirstLastPara="1" rIns="0" wrap="square" tIns="0">
            <a:spAutoFit/>
          </a:bodyPr>
          <a:lstStyle/>
          <a:p>
            <a:pPr indent="0" lvl="0" marL="0" marR="0" rtl="0" algn="l">
              <a:lnSpc>
                <a:spcPct val="109972"/>
              </a:lnSpc>
              <a:spcBef>
                <a:spcPts val="0"/>
              </a:spcBef>
              <a:spcAft>
                <a:spcPts val="0"/>
              </a:spcAft>
              <a:buNone/>
            </a:pPr>
            <a:r>
              <a:rPr b="0" i="0" lang="en-US" sz="3600" u="none" cap="none" strike="noStrike">
                <a:solidFill>
                  <a:srgbClr val="F8FAFC"/>
                </a:solidFill>
                <a:latin typeface="Urbanist SemiBold"/>
                <a:ea typeface="Urbanist SemiBold"/>
                <a:cs typeface="Urbanist SemiBold"/>
                <a:sym typeface="Urbanist SemiBold"/>
              </a:rPr>
              <a:t>Formalizing the Business Technologist Vertical</a:t>
            </a:r>
            <a:endParaRPr/>
          </a:p>
        </p:txBody>
      </p:sp>
      <p:sp>
        <p:nvSpPr>
          <p:cNvPr id="209" name="Google Shape;209;p23"/>
          <p:cNvSpPr/>
          <p:nvPr/>
        </p:nvSpPr>
        <p:spPr>
          <a:xfrm>
            <a:off x="571500" y="1341983"/>
            <a:ext cx="11049000" cy="9525"/>
          </a:xfrm>
          <a:prstGeom prst="rect">
            <a:avLst/>
          </a:prstGeom>
          <a:solidFill>
            <a:srgbClr val="1E293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descr="Design **one slide** that explains a **simple org + operating model** for Supply Chain Services IT (SCS IT). This slide will appear **immediately after** a slide that introduces the “matrix of Business + IT + Fusion Team” concept, and **immediately before** slides about **role evolution (BA/TPM → BT/PO + flow leadership)**. The goal is to provide a **single, high-level picture** of how the organization is structured (two verticals) and how work gets directed into Fusion Teams (matrix).&#10;&#10;### Primary message&#10;&#10;**SCS IT is organized into two peer verticals under one leader:**&#10;&#10;1. **Product Vertical (Capital-P Product + Program Management)**: owns outcomes, funding, roadmap, and day-to-day priorities through Product Owners.&#10;2. **Business Technologist Vertical (People-Home + Capability)**: owns BT talent management, standards, and staffing; BTs embed into Fusion Teams.&#10;&#10;### Constraints&#10;&#10;* **Must fit on one slide.**&#10;* **No person names.**&#10;* Must be **visually simpler** than a detailed org chart; think “operating model diagram,” not reporting structure.&#10;* Must clearly show the **matrix**: solid vs dotted lines and what they mean.&#10;&#10;---&#10;&#10;## Slide content requirements&#10;&#10;### Title (top)&#10;&#10;**“SCS IT Operating Model: Product Vertical + Business Technologist Vertical”**&#10;&#10;### Subtitle (one line under title, smaller)&#10;&#10;**“Two verticals enable fast delivery: Product owns outcomes &amp; direction; BT vertical supplies capability and people-home for Business Technologists embedded in Fusion Teams.”**&#10;&#10;---&#10;&#10;## Layout (three-part structure)&#10;&#10;Use a **left / center / right** layout.&#10;&#10;### Left: Product Vertical (Capital-P)&#10;&#10;A large framed box labeled:&#10;&#10;**“Product Vertical (Capital-P Product + Program Management)”**&#10;&#10;Inside, show **three stacked boxes** with arrows down:&#10;&#10;1. **“Business Line / P&amp;L Owner”**&#10;   Small caption: “Owns outcomes, funding, market direction.”&#10;&#10;2. **“Product Owner”**&#10;   Small caption: “Day-to-day prioritization, stakeholder alignment, acceptance.”&#10;&#10;3. **“Product Roadmap + Portfolio Priorities”**&#10;   Small caption: “Sets what matters and why.”&#10;&#10;(Keep text tight; this should be readable.)&#10;&#10;### Center: Fusion Team (delivery unit)&#10;&#10;A prominent central box labeled:&#10;&#10;**“Fusion Team”**&#10;Subtext: “(small autonomous delivery unit)”&#10;&#10;Inside list these roles (use icons if you want, but clarity first):&#10;&#10;* **In-Pod Product Owner (direction)** *(note: this is the same Product Owner from the Product Vertical, embedded into the pod for day-to-day)*&#10;* **Business Technologist (prototype + functional drafts, AI-assisted)**&#10;* **Engineers (build + harden)**&#10;* **Engineering Steward (quality/standards)**&#10;* **UX (as needed)**&#10;&#10;At bottom of this box add a single short line:&#10;**“Prototype-first → validate quickly → engineers harden for scale &amp; security.”**&#10;&#10;### Right: Business Technologist Vertical&#10;&#10;A large framed box labeled:&#10;&#10;**“Business Technologist Vertical”**&#10;Subtext: “(People-Home + Capability)”&#10;&#10;Inside show a simple ladder/stack of roles to imply career path + leadership:&#10;&#10;* **BT Leader(s)**&#10;* **Analytics Lead / Senior BT**&#10;* **Business Technologist (BT)**&#10;* **Associate/Junior BT**&#10;&#10;At bottom add a small caption:&#10;**“Hardline reporting, coaching, craft standards, staffing pool.”**&#10;&#10;---&#10;&#10;## Arrows/relationships (must be explicit)&#10;&#10;Use arrows with labels, and include a tiny legend.&#10;&#10;1. From **Product Owner** (left column) to **Fusion Team** (center), draw a **solid arrow** labeled:&#10;   **“Daily direction / priorities”**&#10;&#10;2. From **BT Vertical** (right column) to **Business Technologist** inside the Fusion Team (center), draw a **solid arrow** labeled:&#10;   **“People-home (hardline)”**&#10;&#10;3. From **Fusion Team** (center) to **Business Line / P&amp;L Owner** (left column top box), draw a **dotted arrow** labeled:&#10;   **“Outcome accountability”**&#10;   Make it visually clear that accountability ties to the **BU/P&amp;L owner**, not to the vertical in general.&#10;&#10;4. Add a small callout near the BT Vertical pointing toward the Fusion Team with a thin arrow:&#10;   **“Enablement: golden paths + automated checks”**&#10;   (This is not a third vertical—just a capability the BT vertical helps provide.)&#10;&#10;### Micro-legend (bottom corner)&#10;&#10;Add a small legend:&#10;&#10;* **Solid line = hardline people-home / reporting**&#10;* **Dotted line = outcome accountability / matrix alignment**&#10;&#10;---&#10;&#10;## Bottom banner takeaway (full-width)&#10;&#10;Add a banner statement across the bottom:&#10;&#10;**“We move coordination into the pod by default—Product owns outcomes, BT vertical owns capability, Fusion Teams deliver.”**&#10;&#10;Optional smaller line beneath (only if it fits cleanly):&#10;**“Portfolio coordination exists only when multi-pod dependencies require it.”**&#10;&#10;---&#10;&#10;## Style guidance (lightweight)&#10;&#10;* Keep consistent with a modern, dark, high-contrast deck style if that’s already established.&#10;* Use **distinct colors** for the two verticals (Product = warm/yellow tone; BT = green tone) and a neutral highlight for the Fusion Team" id="214" name="Google Shape;214;p24"/>
          <p:cNvPicPr preferRelativeResize="0"/>
          <p:nvPr/>
        </p:nvPicPr>
        <p:blipFill>
          <a:blip r:embed="rId3">
            <a:alphaModFix/>
          </a:blip>
          <a:stretch>
            <a:fillRect/>
          </a:stretch>
        </p:blipFill>
        <p:spPr>
          <a:xfrm>
            <a:off x="0" y="0"/>
            <a:ext cx="12191409" cy="68847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